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90"/>
  </p:notesMasterIdLst>
  <p:sldIdLst>
    <p:sldId id="296" r:id="rId2"/>
    <p:sldId id="297" r:id="rId3"/>
    <p:sldId id="298" r:id="rId4"/>
    <p:sldId id="299" r:id="rId5"/>
    <p:sldId id="300" r:id="rId6"/>
    <p:sldId id="331" r:id="rId7"/>
    <p:sldId id="303" r:id="rId8"/>
    <p:sldId id="332" r:id="rId9"/>
    <p:sldId id="334" r:id="rId10"/>
    <p:sldId id="335" r:id="rId11"/>
    <p:sldId id="336" r:id="rId12"/>
    <p:sldId id="337" r:id="rId13"/>
    <p:sldId id="339" r:id="rId14"/>
    <p:sldId id="340" r:id="rId15"/>
    <p:sldId id="341" r:id="rId16"/>
    <p:sldId id="333" r:id="rId17"/>
    <p:sldId id="264" r:id="rId18"/>
    <p:sldId id="343" r:id="rId19"/>
    <p:sldId id="344" r:id="rId20"/>
    <p:sldId id="345" r:id="rId21"/>
    <p:sldId id="346" r:id="rId22"/>
    <p:sldId id="347" r:id="rId23"/>
    <p:sldId id="338" r:id="rId24"/>
    <p:sldId id="342" r:id="rId25"/>
    <p:sldId id="304" r:id="rId26"/>
    <p:sldId id="305" r:id="rId27"/>
    <p:sldId id="306" r:id="rId28"/>
    <p:sldId id="348" r:id="rId29"/>
    <p:sldId id="307" r:id="rId30"/>
    <p:sldId id="308" r:id="rId31"/>
    <p:sldId id="309" r:id="rId32"/>
    <p:sldId id="301" r:id="rId33"/>
    <p:sldId id="302" r:id="rId34"/>
    <p:sldId id="310" r:id="rId35"/>
    <p:sldId id="311" r:id="rId36"/>
    <p:sldId id="314" r:id="rId37"/>
    <p:sldId id="315" r:id="rId38"/>
    <p:sldId id="316" r:id="rId39"/>
    <p:sldId id="317" r:id="rId40"/>
    <p:sldId id="318" r:id="rId41"/>
    <p:sldId id="319" r:id="rId42"/>
    <p:sldId id="320" r:id="rId43"/>
    <p:sldId id="321" r:id="rId44"/>
    <p:sldId id="322" r:id="rId45"/>
    <p:sldId id="323" r:id="rId46"/>
    <p:sldId id="324" r:id="rId47"/>
    <p:sldId id="326" r:id="rId48"/>
    <p:sldId id="327" r:id="rId49"/>
    <p:sldId id="295" r:id="rId50"/>
    <p:sldId id="257" r:id="rId51"/>
    <p:sldId id="258" r:id="rId52"/>
    <p:sldId id="259" r:id="rId53"/>
    <p:sldId id="260" r:id="rId54"/>
    <p:sldId id="261" r:id="rId55"/>
    <p:sldId id="262" r:id="rId56"/>
    <p:sldId id="263" r:id="rId57"/>
    <p:sldId id="265" r:id="rId58"/>
    <p:sldId id="266" r:id="rId59"/>
    <p:sldId id="267" r:id="rId60"/>
    <p:sldId id="268" r:id="rId61"/>
    <p:sldId id="26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 id="282" r:id="rId75"/>
    <p:sldId id="283" r:id="rId76"/>
    <p:sldId id="284" r:id="rId77"/>
    <p:sldId id="285" r:id="rId78"/>
    <p:sldId id="286" r:id="rId79"/>
    <p:sldId id="287" r:id="rId80"/>
    <p:sldId id="288" r:id="rId81"/>
    <p:sldId id="289" r:id="rId82"/>
    <p:sldId id="290" r:id="rId83"/>
    <p:sldId id="291" r:id="rId84"/>
    <p:sldId id="292" r:id="rId85"/>
    <p:sldId id="293" r:id="rId86"/>
    <p:sldId id="328" r:id="rId87"/>
    <p:sldId id="329" r:id="rId88"/>
    <p:sldId id="330" r:id="rId8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43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C3473-8176-4220-B64F-B6856512A3DB}" type="datetimeFigureOut">
              <a:rPr lang="nl-NL" smtClean="0"/>
              <a:t>5-12-2016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4044C-A04E-425A-ABCB-6E926837BAB0}" type="slidenum">
              <a:rPr lang="nl-NL" smtClean="0"/>
              <a:t>‹nr.›</a:t>
            </a:fld>
            <a:endParaRPr lang="nl-NL"/>
          </a:p>
        </p:txBody>
      </p:sp>
    </p:spTree>
    <p:extLst>
      <p:ext uri="{BB962C8B-B14F-4D97-AF65-F5344CB8AC3E}">
        <p14:creationId xmlns:p14="http://schemas.microsoft.com/office/powerpoint/2010/main" val="29436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E1606-993B-4F97-9AD7-B255E4042CE6}" type="slidenum">
              <a:rPr lang="nl-NL" altLang="nl-NL" smtClean="0"/>
              <a:pPr eaLnBrk="1" hangingPunct="1"/>
              <a:t>64</a:t>
            </a:fld>
            <a:endParaRPr lang="nl-NL" altLang="nl-NL" smtClean="0"/>
          </a:p>
        </p:txBody>
      </p:sp>
      <p:sp>
        <p:nvSpPr>
          <p:cNvPr id="48131" name="Rectangle 2"/>
          <p:cNvSpPr>
            <a:spLocks noGrp="1" noRot="1" noChangeAspect="1" noChangeArrowheads="1" noTextEdit="1"/>
          </p:cNvSpPr>
          <p:nvPr>
            <p:ph type="sldImg"/>
          </p:nvPr>
        </p:nvSpPr>
        <p:spPr bwMode="auto">
          <a:xfrm>
            <a:off x="1185863" y="715963"/>
            <a:ext cx="4557712"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44563" y="4349750"/>
            <a:ext cx="503555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325" tIns="45163" rIns="90325" bIns="45163" numCol="1" anchor="t" anchorCtr="0" compatLnSpc="1">
            <a:prstTxWarp prst="textNoShape">
              <a:avLst/>
            </a:prstTxWarp>
          </a:bodyPr>
          <a:lstStyle/>
          <a:p>
            <a:pPr marL="190500" indent="-190500" eaLnBrk="1" hangingPunct="1">
              <a:spcBef>
                <a:spcPct val="0"/>
              </a:spcBef>
            </a:pPr>
            <a:endParaRPr lang="nl-NL" altLang="nl-NL" smtClean="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F8E712-1ACF-44F2-9BC5-4A4DDBD7ADCD}" type="slidenum">
              <a:rPr lang="nl-NL" altLang="nl-NL" smtClean="0"/>
              <a:pPr eaLnBrk="1" hangingPunct="1"/>
              <a:t>65</a:t>
            </a:fld>
            <a:endParaRPr lang="nl-NL" altLang="nl-NL" smtClean="0"/>
          </a:p>
        </p:txBody>
      </p:sp>
      <p:sp>
        <p:nvSpPr>
          <p:cNvPr id="51203" name="Rectangle 2"/>
          <p:cNvSpPr>
            <a:spLocks noGrp="1" noRot="1" noChangeAspect="1" noChangeArrowheads="1" noTextEdit="1"/>
          </p:cNvSpPr>
          <p:nvPr>
            <p:ph type="sldImg"/>
          </p:nvPr>
        </p:nvSpPr>
        <p:spPr bwMode="auto">
          <a:xfrm>
            <a:off x="1154113" y="706438"/>
            <a:ext cx="4586287" cy="344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30275" y="4357688"/>
            <a:ext cx="5032375"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7325" indent="-187325" eaLnBrk="1" hangingPunct="1">
              <a:spcBef>
                <a:spcPct val="0"/>
              </a:spcBef>
            </a:pPr>
            <a:endParaRPr lang="nl-NL" altLang="nl-NL"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B9872A-8060-4E7B-AB32-5E8C8AF7A2E7}" type="slidenum">
              <a:rPr lang="nl-NL" altLang="nl-NL" smtClean="0"/>
              <a:pPr eaLnBrk="1" hangingPunct="1"/>
              <a:t>66</a:t>
            </a:fld>
            <a:endParaRPr lang="nl-NL" altLang="nl-NL"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sz="1000" smtClean="0">
                <a:latin typeface="Arial" charset="0"/>
              </a:rPr>
              <a:t>De FEV</a:t>
            </a:r>
            <a:r>
              <a:rPr lang="nl-NL" altLang="nl-NL" sz="1000" baseline="-25000" smtClean="0">
                <a:latin typeface="Arial" charset="0"/>
              </a:rPr>
              <a:t>1</a:t>
            </a:r>
            <a:r>
              <a:rPr lang="nl-NL" altLang="nl-NL" sz="1000" smtClean="0">
                <a:latin typeface="Arial" charset="0"/>
              </a:rPr>
              <a:t> wordt afgelezen in een spirogram. Dit is een grafiek waarbij de verandering van volume wordt afgezet tegen de de tijd. </a:t>
            </a:r>
          </a:p>
          <a:p>
            <a:pPr>
              <a:spcBef>
                <a:spcPct val="0"/>
              </a:spcBef>
            </a:pPr>
            <a:r>
              <a:rPr lang="nl-NL" altLang="nl-NL" sz="1000" smtClean="0">
                <a:latin typeface="Arial" charset="0"/>
              </a:rPr>
              <a:t>Van een dergelijk spirogram kan ook een flowvolume curve worden vervaardigd, waarbij het uitgeademd volume wordt afgezet tegen de de stroomsterkte. Het voordeel van een dergelijke curve is dat slechts patronen hoeven te worden herkend en het niet nodig is  getallen te interpreteren. </a:t>
            </a:r>
          </a:p>
          <a:p>
            <a:pPr>
              <a:spcBef>
                <a:spcPct val="0"/>
              </a:spcBef>
            </a:pPr>
            <a:endParaRPr lang="nl-NL" altLang="nl-NL" sz="1000" smtClean="0">
              <a:latin typeface="Arial" charset="0"/>
            </a:endParaRPr>
          </a:p>
          <a:p>
            <a:pPr>
              <a:spcBef>
                <a:spcPct val="0"/>
              </a:spcBef>
            </a:pPr>
            <a:r>
              <a:rPr lang="nl-NL" altLang="nl-NL" sz="1000" smtClean="0">
                <a:latin typeface="Arial" charset="0"/>
              </a:rPr>
              <a:t>Uit het spirogram links is af te lezen dat de  FEV</a:t>
            </a:r>
            <a:r>
              <a:rPr lang="nl-NL" altLang="nl-NL" sz="1000" baseline="-25000" smtClean="0">
                <a:latin typeface="Arial" charset="0"/>
              </a:rPr>
              <a:t>1 </a:t>
            </a:r>
            <a:r>
              <a:rPr lang="nl-NL" altLang="nl-NL" sz="1000" smtClean="0">
                <a:latin typeface="Arial" charset="0"/>
              </a:rPr>
              <a:t>bij obstructie lager is dan normaal. In een sekonde kan minder lucht worden uitgeblazen. Dit levert ook een kenmerkende flowvolume curve op, zoals rechts is te zien.  </a:t>
            </a:r>
          </a:p>
          <a:p>
            <a:pPr>
              <a:spcBef>
                <a:spcPct val="0"/>
              </a:spcBef>
            </a:pPr>
            <a:r>
              <a:rPr lang="nl-NL" altLang="nl-NL" sz="1000" smtClean="0">
                <a:latin typeface="Arial" charset="0"/>
              </a:rPr>
              <a:t>Een goed geblazen flowvolume curve van een jong en gezond persoon bereikt zeer snel de maximale luchtstroom. Dit blijkt uit de steilheid van het stijgende been van de grafiek. Vervolgens is er een redelijke scherpe top en is het afdalende been bol. Bij het stijgen van de leeftijd en bij obstructie wordt de bolling minder of zelfs hol. </a:t>
            </a:r>
          </a:p>
          <a:p>
            <a:pPr eaLnBrk="1" hangingPunct="1">
              <a:spcBef>
                <a:spcPct val="0"/>
              </a:spcBef>
            </a:pPr>
            <a:endParaRPr lang="nl-NL"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BAC6B9-B690-4AA7-B8D9-26B51560B9F6}" type="slidenum">
              <a:rPr lang="nl-NL" altLang="nl-NL" smtClean="0"/>
              <a:pPr eaLnBrk="1" hangingPunct="1"/>
              <a:t>69</a:t>
            </a:fld>
            <a:endParaRPr lang="nl-NL" altLang="nl-NL" smtClean="0"/>
          </a:p>
        </p:txBody>
      </p:sp>
      <p:sp>
        <p:nvSpPr>
          <p:cNvPr id="49155" name="Rectangle 2"/>
          <p:cNvSpPr>
            <a:spLocks noGrp="1" noRot="1" noChangeAspect="1" noChangeArrowheads="1" noTextEdit="1"/>
          </p:cNvSpPr>
          <p:nvPr>
            <p:ph type="sldImg"/>
          </p:nvPr>
        </p:nvSpPr>
        <p:spPr bwMode="auto">
          <a:xfrm>
            <a:off x="1147763" y="687388"/>
            <a:ext cx="4567237" cy="34242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96E125-7F71-42A6-ABAE-28F9576E3EA4}" type="slidenum">
              <a:rPr lang="nl-NL" altLang="nl-NL" smtClean="0"/>
              <a:pPr eaLnBrk="1" hangingPunct="1"/>
              <a:t>71</a:t>
            </a:fld>
            <a:endParaRPr lang="nl-NL" altLang="nl-NL" smtClean="0"/>
          </a:p>
        </p:txBody>
      </p:sp>
      <p:sp>
        <p:nvSpPr>
          <p:cNvPr id="50179"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rije v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30" name="Tijdelijke aanduiding voor datum 29"/>
          <p:cNvSpPr>
            <a:spLocks noGrp="1"/>
          </p:cNvSpPr>
          <p:nvPr>
            <p:ph type="dt" sz="half" idx="10"/>
          </p:nvPr>
        </p:nvSpPr>
        <p:spPr/>
        <p:txBody>
          <a:bodyPr/>
          <a:lstStyle/>
          <a:p>
            <a:fld id="{93A7D651-1CFD-4E8D-AEDE-80547694CA39}" type="datetimeFigureOut">
              <a:rPr lang="nl-NL" smtClean="0"/>
              <a:t>5-12-2016</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75A3E5D8-3107-4464-93D2-DB960066E4C6}"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3A7D651-1CFD-4E8D-AEDE-80547694CA39}" type="datetimeFigureOut">
              <a:rPr lang="nl-NL" smtClean="0"/>
              <a:t>5-12-2016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3A7D651-1CFD-4E8D-AEDE-80547694CA39}" type="datetimeFigureOut">
              <a:rPr lang="nl-NL" smtClean="0"/>
              <a:t>5-12-2016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SmartArt 2"/>
          <p:cNvSpPr>
            <a:spLocks noGrp="1"/>
          </p:cNvSpPr>
          <p:nvPr>
            <p:ph type="dgm" idx="1"/>
          </p:nvPr>
        </p:nvSpPr>
        <p:spPr>
          <a:xfrm>
            <a:off x="685800" y="1981200"/>
            <a:ext cx="7772400" cy="4114800"/>
          </a:xfrm>
        </p:spPr>
        <p:txBody>
          <a:bodyPr/>
          <a:lstStyle/>
          <a:p>
            <a:pPr lvl="0"/>
            <a:endParaRPr lang="nl-NL" noProof="0" smtClean="0"/>
          </a:p>
        </p:txBody>
      </p:sp>
      <p:sp>
        <p:nvSpPr>
          <p:cNvPr id="4" name="Tijdelijke aanduiding voor datum 3"/>
          <p:cNvSpPr>
            <a:spLocks noGrp="1"/>
          </p:cNvSpPr>
          <p:nvPr>
            <p:ph type="dt" sz="half" idx="10"/>
          </p:nvPr>
        </p:nvSpPr>
        <p:spPr>
          <a:xfrm>
            <a:off x="685800" y="6248400"/>
            <a:ext cx="1905000" cy="457200"/>
          </a:xfrm>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a:xfrm>
            <a:off x="3124200" y="6248400"/>
            <a:ext cx="2895600" cy="457200"/>
          </a:xfr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6248400"/>
            <a:ext cx="1905000" cy="457200"/>
          </a:xfrm>
        </p:spPr>
        <p:txBody>
          <a:bodyPr/>
          <a:lstStyle>
            <a:lvl1pPr>
              <a:defRPr/>
            </a:lvl1pPr>
          </a:lstStyle>
          <a:p>
            <a:pPr>
              <a:defRPr/>
            </a:pPr>
            <a:fld id="{AB616473-F189-4A26-8DBC-AD8005ABA934}" type="slidenum">
              <a:rPr lang="nl-NL"/>
              <a:pPr>
                <a:defRPr/>
              </a:pPr>
              <a:t>‹nr.›</a:t>
            </a:fld>
            <a:endParaRPr lang="nl-NL"/>
          </a:p>
        </p:txBody>
      </p:sp>
    </p:spTree>
    <p:extLst>
      <p:ext uri="{BB962C8B-B14F-4D97-AF65-F5344CB8AC3E}">
        <p14:creationId xmlns:p14="http://schemas.microsoft.com/office/powerpoint/2010/main" val="3325964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93A7D651-1CFD-4E8D-AEDE-80547694CA39}" type="datetimeFigureOut">
              <a:rPr lang="nl-NL" smtClean="0"/>
              <a:t>5-12-2016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rije v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93A7D651-1CFD-4E8D-AEDE-80547694CA39}" type="datetimeFigureOut">
              <a:rPr lang="nl-NL" smtClean="0"/>
              <a:t>5-12-2016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3E5D8-3107-4464-93D2-DB960066E4C6}"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93A7D651-1CFD-4E8D-AEDE-80547694CA39}" type="datetimeFigureOut">
              <a:rPr lang="nl-NL" smtClean="0"/>
              <a:t>5-12-2016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93A7D651-1CFD-4E8D-AEDE-80547694CA39}" type="datetimeFigureOut">
              <a:rPr lang="nl-NL" smtClean="0"/>
              <a:t>5-12-2016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93A7D651-1CFD-4E8D-AEDE-80547694CA39}" type="datetimeFigureOut">
              <a:rPr lang="nl-NL" smtClean="0"/>
              <a:t>5-12-2016</a:t>
            </a:fld>
            <a:endParaRPr lang="nl-NL"/>
          </a:p>
        </p:txBody>
      </p:sp>
      <p:sp>
        <p:nvSpPr>
          <p:cNvPr id="8" name="Tijdelijke aanduiding voor dianummer 7"/>
          <p:cNvSpPr>
            <a:spLocks noGrp="1"/>
          </p:cNvSpPr>
          <p:nvPr>
            <p:ph type="sldNum" sz="quarter" idx="11"/>
          </p:nvPr>
        </p:nvSpPr>
        <p:spPr/>
        <p:txBody>
          <a:bodyPr/>
          <a:lstStyle/>
          <a:p>
            <a:fld id="{75A3E5D8-3107-4464-93D2-DB960066E4C6}" type="slidenum">
              <a:rPr lang="nl-NL" smtClean="0"/>
              <a:t>‹nr.›</a:t>
            </a:fld>
            <a:endParaRPr lang="nl-NL"/>
          </a:p>
        </p:txBody>
      </p:sp>
      <p:sp>
        <p:nvSpPr>
          <p:cNvPr id="9" name="Tijdelijke aanduiding voor voettekst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A7D651-1CFD-4E8D-AEDE-80547694CA39}" type="datetimeFigureOut">
              <a:rPr lang="nl-NL" smtClean="0"/>
              <a:t>5-12-2016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93A7D651-1CFD-4E8D-AEDE-80547694CA39}" type="datetimeFigureOut">
              <a:rPr lang="nl-NL" smtClean="0"/>
              <a:t>5-12-2016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156448" y="6422064"/>
            <a:ext cx="762000" cy="365125"/>
          </a:xfrm>
        </p:spPr>
        <p:txBody>
          <a:bodyPr/>
          <a:lstStyle/>
          <a:p>
            <a:fld id="{75A3E5D8-3107-4464-93D2-DB960066E4C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457200" y="6422064"/>
            <a:ext cx="2133600" cy="365125"/>
          </a:xfrm>
        </p:spPr>
        <p:txBody>
          <a:bodyPr/>
          <a:lstStyle/>
          <a:p>
            <a:fld id="{93A7D651-1CFD-4E8D-AEDE-80547694CA39}" type="datetimeFigureOut">
              <a:rPr lang="nl-NL" smtClean="0"/>
              <a:t>5-12-2016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A3E5D8-3107-4464-93D2-DB960066E4C6}"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rije v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rije v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jdelijke aanduiding voor titel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3A7D651-1CFD-4E8D-AEDE-80547694CA39}" type="datetimeFigureOut">
              <a:rPr lang="nl-NL" smtClean="0"/>
              <a:t>5-12-2016</a:t>
            </a:fld>
            <a:endParaRPr lang="nl-NL"/>
          </a:p>
        </p:txBody>
      </p:sp>
      <p:sp>
        <p:nvSpPr>
          <p:cNvPr id="22" name="Tijdelijke aanduiding voor voettekst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nl-NL"/>
          </a:p>
        </p:txBody>
      </p:sp>
      <p:sp>
        <p:nvSpPr>
          <p:cNvPr id="18" name="Tijdelijke aanduiding voor dianumm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5A3E5D8-3107-4464-93D2-DB960066E4C6}"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khOtdAnDHA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0sXn_Qmx68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f2aQ02tRQ_8" TargetMode="External"/><Relationship Id="rId2" Type="http://schemas.openxmlformats.org/officeDocument/2006/relationships/hyperlink" Target="http://www.spirometrie.info/" TargetMode="External"/><Relationship Id="rId1" Type="http://schemas.openxmlformats.org/officeDocument/2006/relationships/slideLayout" Target="../slideLayouts/slideLayout2.xml"/><Relationship Id="rId4" Type="http://schemas.openxmlformats.org/officeDocument/2006/relationships/hyperlink" Target="https://youtu.be/OBMSE2KqMz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OpKoSGv0I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bhTeZySVAt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yPCe8m7LW0" TargetMode="External"/><Relationship Id="rId2" Type="http://schemas.openxmlformats.org/officeDocument/2006/relationships/hyperlink" Target="https://www.youtube.com/watch?v=5BCAf0TG1WA" TargetMode="External"/><Relationship Id="rId1" Type="http://schemas.openxmlformats.org/officeDocument/2006/relationships/slideLayout" Target="../slideLayouts/slideLayout2.xml"/><Relationship Id="rId6" Type="http://schemas.openxmlformats.org/officeDocument/2006/relationships/hyperlink" Target="https://www.youtube.com/watch?v=R8y9tEcErxw" TargetMode="External"/><Relationship Id="rId5" Type="http://schemas.openxmlformats.org/officeDocument/2006/relationships/hyperlink" Target="https://www.youtube.com/watch?v=H6U7rKEmZ9s" TargetMode="External"/><Relationship Id="rId4" Type="http://schemas.openxmlformats.org/officeDocument/2006/relationships/hyperlink" Target="https://www.youtube.com/watch?v=RqOKKQQR0A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i0sp-cEiiLM" TargetMode="External"/><Relationship Id="rId2" Type="http://schemas.openxmlformats.org/officeDocument/2006/relationships/hyperlink" Target="https://www.youtube.com/watch?v=n1GNua2Jvy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1wz9krX6kO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schooltv.nl/beeldbank/clip/20081204_lucht01" TargetMode="External"/><Relationship Id="rId2" Type="http://schemas.openxmlformats.org/officeDocument/2006/relationships/hyperlink" Target="http://beta.uitzendinggemist.nl/afleveringen/1089231-de-ademhaling" TargetMode="External"/><Relationship Id="rId1" Type="http://schemas.openxmlformats.org/officeDocument/2006/relationships/slideLayout" Target="../slideLayouts/slideLayout2.xml"/><Relationship Id="rId4" Type="http://schemas.openxmlformats.org/officeDocument/2006/relationships/hyperlink" Target="http://www.schooltv.nl/beeldbank/clip/20030108_ademhaling0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bjzr8IUyw2k&amp;feature=related" TargetMode="External"/><Relationship Id="rId7" Type="http://schemas.openxmlformats.org/officeDocument/2006/relationships/hyperlink" Target="http://www.youtube.com/watch?v=5NB3sctb2zw&amp;feature=related" TargetMode="External"/><Relationship Id="rId2" Type="http://schemas.openxmlformats.org/officeDocument/2006/relationships/hyperlink" Target="http://www.youtube.com/watch?v=6tFzXJtQCRQ&amp;feature=related" TargetMode="External"/><Relationship Id="rId1" Type="http://schemas.openxmlformats.org/officeDocument/2006/relationships/slideLayout" Target="../slideLayouts/slideLayout2.xml"/><Relationship Id="rId6" Type="http://schemas.openxmlformats.org/officeDocument/2006/relationships/hyperlink" Target="http://www.youtube.com/watch?v=oEXrkIZgNNk&amp;feature=related" TargetMode="External"/><Relationship Id="rId5" Type="http://schemas.openxmlformats.org/officeDocument/2006/relationships/hyperlink" Target="http://www.youtube.com/watch?v=Uofgpu98ASU&amp;feature=related" TargetMode="External"/><Relationship Id="rId4" Type="http://schemas.openxmlformats.org/officeDocument/2006/relationships/hyperlink" Target="http://www.youtube.com/watch?v=7OOlPg4b038&amp;feature=relat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z0dCL4CHGSk" TargetMode="External"/><Relationship Id="rId2" Type="http://schemas.openxmlformats.org/officeDocument/2006/relationships/hyperlink" Target="https://www.youtube.com/watch?v=VaT_rzWaeg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0sXn_Qmx68E" TargetMode="External"/><Relationship Id="rId2" Type="http://schemas.openxmlformats.org/officeDocument/2006/relationships/hyperlink" Target="https://www.youtube.com/watch?v=khOtdAnDHAM" TargetMode="External"/><Relationship Id="rId1" Type="http://schemas.openxmlformats.org/officeDocument/2006/relationships/slideLayout" Target="../slideLayouts/slideLayout2.xml"/><Relationship Id="rId5" Type="http://schemas.openxmlformats.org/officeDocument/2006/relationships/hyperlink" Target="https://www.youtube.com/watch?v=bhTeZySVAt8" TargetMode="External"/><Relationship Id="rId4" Type="http://schemas.openxmlformats.org/officeDocument/2006/relationships/hyperlink" Target="https://www.youtube.com/watch?v=s0v38HWzhF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beta.uitzendinggemist.nl/afleveringen/1108699" TargetMode="External"/><Relationship Id="rId2" Type="http://schemas.openxmlformats.org/officeDocument/2006/relationships/hyperlink" Target="http://beta.uitzendinggemist.nl/programmas/3306-bn-ers-in-de-zorg-een-leven-lang-benauw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beta.uitzendinggemist.nl/afleveringen/1040585-afdeling-longziekten" TargetMode="External"/><Relationship Id="rId2" Type="http://schemas.openxmlformats.org/officeDocument/2006/relationships/hyperlink" Target="http://www.youtube.com/watch?v=xMH3fqCnFGQ" TargetMode="External"/><Relationship Id="rId1" Type="http://schemas.openxmlformats.org/officeDocument/2006/relationships/slideLayout" Target="../slideLayouts/slideLayout2.xml"/><Relationship Id="rId4" Type="http://schemas.openxmlformats.org/officeDocument/2006/relationships/hyperlink" Target="http://beta.uitzendinggemist.nl/programmas/3306-bn-ers-in-de-zorg-een-leven-lang-benauwd"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www.youtube.com/watch?v=0sXn_Qmx68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5.xml"/><Relationship Id="rId7" Type="http://schemas.openxmlformats.org/officeDocument/2006/relationships/oleObject" Target="../embeddings/oleObject4.bin"/><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4.png"/><Relationship Id="rId4" Type="http://schemas.openxmlformats.org/officeDocument/2006/relationships/hyperlink" Target="http://www.youtube.com/watch?v=s0v38HWzhFk" TargetMode="External"/><Relationship Id="rId9" Type="http://schemas.openxmlformats.org/officeDocument/2006/relationships/oleObject" Target="../embeddings/oleObject5.bin"/></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youtube.com/watch?v=9XQvTypuUaI"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052737"/>
            <a:ext cx="7772400" cy="2547714"/>
          </a:xfrm>
        </p:spPr>
        <p:txBody>
          <a:bodyPr>
            <a:normAutofit/>
          </a:bodyPr>
          <a:lstStyle/>
          <a:p>
            <a:r>
              <a:rPr lang="en-US" dirty="0" err="1" smtClean="0"/>
              <a:t>Zorgvragers</a:t>
            </a:r>
            <a:r>
              <a:rPr lang="en-US" dirty="0" smtClean="0"/>
              <a:t>  met </a:t>
            </a:r>
            <a:r>
              <a:rPr lang="en-US" dirty="0" err="1" smtClean="0"/>
              <a:t>chronische</a:t>
            </a:r>
            <a:r>
              <a:rPr lang="en-US" dirty="0" smtClean="0"/>
              <a:t> </a:t>
            </a:r>
            <a:r>
              <a:rPr lang="en-US" dirty="0" err="1" smtClean="0"/>
              <a:t>longaandoeningen</a:t>
            </a:r>
            <a:endParaRPr lang="nl-NL" dirty="0"/>
          </a:p>
        </p:txBody>
      </p:sp>
      <p:sp>
        <p:nvSpPr>
          <p:cNvPr id="3" name="Ondertitel 2"/>
          <p:cNvSpPr>
            <a:spLocks noGrp="1"/>
          </p:cNvSpPr>
          <p:nvPr>
            <p:ph type="subTitle" idx="1"/>
          </p:nvPr>
        </p:nvSpPr>
        <p:spPr>
          <a:xfrm>
            <a:off x="1907704" y="2780928"/>
            <a:ext cx="6480048" cy="1752600"/>
          </a:xfrm>
        </p:spPr>
        <p:txBody>
          <a:bodyPr/>
          <a:lstStyle/>
          <a:p>
            <a:r>
              <a:rPr lang="en-US" dirty="0" err="1" smtClean="0"/>
              <a:t>Traject</a:t>
            </a:r>
            <a:r>
              <a:rPr lang="en-US" dirty="0" smtClean="0"/>
              <a:t> VVT2 H13</a:t>
            </a:r>
            <a:endParaRPr lang="nl-NL" dirty="0"/>
          </a:p>
        </p:txBody>
      </p:sp>
    </p:spTree>
    <p:extLst>
      <p:ext uri="{BB962C8B-B14F-4D97-AF65-F5344CB8AC3E}">
        <p14:creationId xmlns:p14="http://schemas.microsoft.com/office/powerpoint/2010/main" val="1344476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Symptomen</a:t>
            </a:r>
            <a:endParaRPr lang="nl-NL" dirty="0"/>
          </a:p>
        </p:txBody>
      </p:sp>
      <p:sp>
        <p:nvSpPr>
          <p:cNvPr id="3" name="Tijdelijke aanduiding voor inhoud 2"/>
          <p:cNvSpPr>
            <a:spLocks noGrp="1"/>
          </p:cNvSpPr>
          <p:nvPr>
            <p:ph idx="1"/>
          </p:nvPr>
        </p:nvSpPr>
        <p:spPr>
          <a:xfrm>
            <a:off x="457200" y="1600200"/>
            <a:ext cx="8435280" cy="4525963"/>
          </a:xfrm>
        </p:spPr>
        <p:txBody>
          <a:bodyPr/>
          <a:lstStyle/>
          <a:p>
            <a:r>
              <a:rPr lang="nl-NL" dirty="0" smtClean="0"/>
              <a:t>Zwelling slijmvlies</a:t>
            </a:r>
          </a:p>
          <a:p>
            <a:r>
              <a:rPr lang="nl-NL" dirty="0" smtClean="0"/>
              <a:t>Spiertjes om </a:t>
            </a:r>
            <a:r>
              <a:rPr lang="nl-NL" dirty="0" err="1" smtClean="0"/>
              <a:t>luchtw</a:t>
            </a:r>
            <a:r>
              <a:rPr lang="nl-NL" dirty="0" smtClean="0"/>
              <a:t>. Spannen aan/ verkrampen</a:t>
            </a:r>
          </a:p>
          <a:p>
            <a:pPr marL="0" indent="0">
              <a:buNone/>
            </a:pPr>
            <a:r>
              <a:rPr lang="nl-NL" dirty="0" smtClean="0"/>
              <a:t>            vernauwing: lucht moeilijk passeren</a:t>
            </a:r>
          </a:p>
          <a:p>
            <a:pPr marL="0" indent="0">
              <a:buNone/>
            </a:pPr>
            <a:r>
              <a:rPr lang="nl-NL" dirty="0" smtClean="0"/>
              <a:t>            kortademigheid</a:t>
            </a:r>
            <a:endParaRPr lang="nl-NL" dirty="0"/>
          </a:p>
          <a:p>
            <a:pPr marL="0" indent="0">
              <a:buNone/>
            </a:pPr>
            <a:endParaRPr lang="nl-NL" dirty="0"/>
          </a:p>
          <a:p>
            <a:pPr marL="0" indent="0">
              <a:buNone/>
            </a:pPr>
            <a:r>
              <a:rPr lang="nl-NL" dirty="0" smtClean="0"/>
              <a:t>Verhoogde weerstand leidt tot turbulentie van lucht: hoorbaar als ‘piepen’: </a:t>
            </a:r>
            <a:r>
              <a:rPr lang="nl-NL" dirty="0" err="1" smtClean="0"/>
              <a:t>expiratoire</a:t>
            </a:r>
            <a:r>
              <a:rPr lang="nl-NL" dirty="0" smtClean="0"/>
              <a:t> </a:t>
            </a:r>
            <a:r>
              <a:rPr lang="nl-NL" dirty="0" err="1" smtClean="0"/>
              <a:t>stridor</a:t>
            </a:r>
            <a:endParaRPr lang="nl-NL" dirty="0"/>
          </a:p>
        </p:txBody>
      </p:sp>
      <p:sp>
        <p:nvSpPr>
          <p:cNvPr id="4" name="Ingekeepte PIJL-RECHTS 3"/>
          <p:cNvSpPr/>
          <p:nvPr/>
        </p:nvSpPr>
        <p:spPr>
          <a:xfrm>
            <a:off x="611560" y="3356992"/>
            <a:ext cx="864096" cy="2880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5" name="Ingekeepte PIJL-RECHTS 4"/>
          <p:cNvSpPr/>
          <p:nvPr/>
        </p:nvSpPr>
        <p:spPr>
          <a:xfrm>
            <a:off x="611560" y="3784853"/>
            <a:ext cx="864096" cy="28803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876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Exacerbatie </a:t>
            </a:r>
            <a:endParaRPr lang="nl-NL" dirty="0"/>
          </a:p>
        </p:txBody>
      </p:sp>
      <p:sp>
        <p:nvSpPr>
          <p:cNvPr id="3" name="Tijdelijke aanduiding voor inhoud 2"/>
          <p:cNvSpPr>
            <a:spLocks noGrp="1"/>
          </p:cNvSpPr>
          <p:nvPr>
            <p:ph idx="1"/>
          </p:nvPr>
        </p:nvSpPr>
        <p:spPr/>
        <p:txBody>
          <a:bodyPr>
            <a:normAutofit/>
          </a:bodyPr>
          <a:lstStyle/>
          <a:p>
            <a:r>
              <a:rPr lang="nl-NL" dirty="0" smtClean="0"/>
              <a:t>Verergering </a:t>
            </a:r>
            <a:r>
              <a:rPr lang="nl-NL" dirty="0" smtClean="0">
                <a:hlinkClick r:id="rId2"/>
              </a:rPr>
              <a:t>klachten</a:t>
            </a:r>
            <a:endParaRPr lang="nl-NL" dirty="0" smtClean="0"/>
          </a:p>
          <a:p>
            <a:pPr lvl="1"/>
            <a:r>
              <a:rPr lang="nl-NL" dirty="0" smtClean="0"/>
              <a:t>Dyspnoe in rust</a:t>
            </a:r>
          </a:p>
          <a:p>
            <a:pPr lvl="1"/>
            <a:r>
              <a:rPr lang="nl-NL" dirty="0" smtClean="0"/>
              <a:t>Voorover geleund/ niet liggen/ niet praten</a:t>
            </a:r>
          </a:p>
          <a:p>
            <a:pPr lvl="1"/>
            <a:r>
              <a:rPr lang="nl-NL" dirty="0" err="1" smtClean="0"/>
              <a:t>hulpAHspieren</a:t>
            </a:r>
            <a:endParaRPr lang="nl-NL" dirty="0" smtClean="0"/>
          </a:p>
          <a:p>
            <a:pPr lvl="1"/>
            <a:r>
              <a:rPr lang="nl-NL" dirty="0" smtClean="0"/>
              <a:t>Koud aanvoelen, zweten</a:t>
            </a:r>
          </a:p>
          <a:p>
            <a:pPr lvl="1"/>
            <a:r>
              <a:rPr lang="nl-NL" dirty="0" smtClean="0"/>
              <a:t>Cyanose</a:t>
            </a:r>
          </a:p>
          <a:p>
            <a:pPr lvl="1"/>
            <a:r>
              <a:rPr lang="nl-NL" dirty="0" err="1" smtClean="0"/>
              <a:t>Expiratoire</a:t>
            </a:r>
            <a:r>
              <a:rPr lang="nl-NL" dirty="0" smtClean="0"/>
              <a:t> </a:t>
            </a:r>
            <a:r>
              <a:rPr lang="nl-NL" dirty="0" err="1" smtClean="0"/>
              <a:t>stridor</a:t>
            </a:r>
            <a:endParaRPr lang="nl-NL" dirty="0" smtClean="0"/>
          </a:p>
          <a:p>
            <a:pPr lvl="1"/>
            <a:r>
              <a:rPr lang="nl-NL" dirty="0" smtClean="0"/>
              <a:t>Angstig</a:t>
            </a:r>
          </a:p>
          <a:p>
            <a:pPr marL="457200" lvl="1" indent="0">
              <a:buNone/>
            </a:pPr>
            <a:r>
              <a:rPr lang="nl-NL" dirty="0" smtClean="0"/>
              <a:t>Niet reageren op medicatie: status astmaticus  </a:t>
            </a:r>
          </a:p>
        </p:txBody>
      </p:sp>
      <p:sp>
        <p:nvSpPr>
          <p:cNvPr id="4" name="PIJL-RECHTS 3"/>
          <p:cNvSpPr/>
          <p:nvPr/>
        </p:nvSpPr>
        <p:spPr>
          <a:xfrm>
            <a:off x="395536" y="551723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06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2"/>
              </a:rPr>
              <a:t>COPD</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Chronic</a:t>
            </a:r>
            <a:r>
              <a:rPr lang="nl-NL" dirty="0" smtClean="0"/>
              <a:t> </a:t>
            </a:r>
            <a:r>
              <a:rPr lang="nl-NL" dirty="0" err="1" smtClean="0"/>
              <a:t>Obstructive</a:t>
            </a:r>
            <a:r>
              <a:rPr lang="nl-NL" dirty="0" smtClean="0"/>
              <a:t> </a:t>
            </a:r>
            <a:r>
              <a:rPr lang="nl-NL" dirty="0" err="1" smtClean="0"/>
              <a:t>Pulmonary</a:t>
            </a:r>
            <a:r>
              <a:rPr lang="nl-NL" dirty="0" smtClean="0"/>
              <a:t> </a:t>
            </a:r>
            <a:r>
              <a:rPr lang="nl-NL" dirty="0" err="1" smtClean="0"/>
              <a:t>Disease</a:t>
            </a:r>
            <a:endParaRPr lang="nl-NL" dirty="0" smtClean="0"/>
          </a:p>
          <a:p>
            <a:pPr marL="0" indent="0">
              <a:buNone/>
            </a:pPr>
            <a:endParaRPr lang="nl-NL" dirty="0" smtClean="0"/>
          </a:p>
          <a:p>
            <a:r>
              <a:rPr lang="nl-NL" dirty="0" smtClean="0"/>
              <a:t>Verzamelnaam ziektebeelden:</a:t>
            </a:r>
          </a:p>
          <a:p>
            <a:pPr marL="0" indent="0">
              <a:buNone/>
            </a:pPr>
            <a:r>
              <a:rPr lang="nl-NL" dirty="0"/>
              <a:t> </a:t>
            </a:r>
            <a:r>
              <a:rPr lang="nl-NL" dirty="0" smtClean="0"/>
              <a:t>    </a:t>
            </a:r>
            <a:r>
              <a:rPr lang="nl-NL" dirty="0" err="1" smtClean="0"/>
              <a:t>chron</a:t>
            </a:r>
            <a:r>
              <a:rPr lang="nl-NL" dirty="0" smtClean="0"/>
              <a:t>. Bronchitis en longemfyseem</a:t>
            </a:r>
          </a:p>
        </p:txBody>
      </p:sp>
    </p:spTree>
    <p:extLst>
      <p:ext uri="{BB962C8B-B14F-4D97-AF65-F5344CB8AC3E}">
        <p14:creationId xmlns:p14="http://schemas.microsoft.com/office/powerpoint/2010/main" val="3423857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 </a:t>
            </a:r>
            <a:endParaRPr lang="nl-NL" dirty="0"/>
          </a:p>
        </p:txBody>
      </p:sp>
      <p:sp>
        <p:nvSpPr>
          <p:cNvPr id="3" name="Tijdelijke aanduiding voor inhoud 2"/>
          <p:cNvSpPr>
            <a:spLocks noGrp="1"/>
          </p:cNvSpPr>
          <p:nvPr>
            <p:ph idx="1"/>
          </p:nvPr>
        </p:nvSpPr>
        <p:spPr/>
        <p:txBody>
          <a:bodyPr/>
          <a:lstStyle/>
          <a:p>
            <a:r>
              <a:rPr lang="nl-NL" dirty="0" smtClean="0"/>
              <a:t>Roken</a:t>
            </a:r>
          </a:p>
          <a:p>
            <a:r>
              <a:rPr lang="nl-NL" dirty="0" smtClean="0"/>
              <a:t>Chemische prikkeling</a:t>
            </a:r>
          </a:p>
          <a:p>
            <a:pPr marL="0" indent="0">
              <a:buNone/>
            </a:pPr>
            <a:endParaRPr lang="nl-NL" dirty="0" smtClean="0"/>
          </a:p>
          <a:p>
            <a:pPr marL="0" indent="0">
              <a:buNone/>
            </a:pPr>
            <a:r>
              <a:rPr lang="nl-NL" dirty="0" smtClean="0"/>
              <a:t>Gevolg: </a:t>
            </a:r>
          </a:p>
          <a:p>
            <a:pPr marL="0" indent="0">
              <a:buNone/>
            </a:pPr>
            <a:r>
              <a:rPr lang="nl-NL" dirty="0" smtClean="0"/>
              <a:t>Chronische ontsteking slijmvlies luchtwegen</a:t>
            </a:r>
          </a:p>
          <a:p>
            <a:pPr marL="0" indent="0">
              <a:buNone/>
            </a:pPr>
            <a:r>
              <a:rPr lang="nl-NL" dirty="0" smtClean="0"/>
              <a:t>Gevolg:</a:t>
            </a:r>
          </a:p>
          <a:p>
            <a:pPr marL="0" indent="0">
              <a:buNone/>
            </a:pPr>
            <a:r>
              <a:rPr lang="nl-NL" dirty="0" smtClean="0"/>
              <a:t>Zwelling en meer slijm productie</a:t>
            </a:r>
            <a:endParaRPr lang="nl-NL" dirty="0"/>
          </a:p>
        </p:txBody>
      </p:sp>
    </p:spTree>
    <p:extLst>
      <p:ext uri="{BB962C8B-B14F-4D97-AF65-F5344CB8AC3E}">
        <p14:creationId xmlns:p14="http://schemas.microsoft.com/office/powerpoint/2010/main" val="3676594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COPD</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Hyperreactiviteit:</a:t>
            </a:r>
          </a:p>
          <a:p>
            <a:pPr marL="0" indent="0">
              <a:buNone/>
            </a:pPr>
            <a:r>
              <a:rPr lang="nl-NL" dirty="0"/>
              <a:t>	</a:t>
            </a:r>
            <a:r>
              <a:rPr lang="nl-NL" sz="2800" dirty="0" smtClean="0"/>
              <a:t>verhoogde prikkelbaarheid</a:t>
            </a:r>
          </a:p>
          <a:p>
            <a:pPr marL="0" indent="0">
              <a:buNone/>
            </a:pPr>
            <a:r>
              <a:rPr lang="nl-NL" dirty="0" smtClean="0"/>
              <a:t>Risicofactoren:</a:t>
            </a:r>
          </a:p>
          <a:p>
            <a:pPr marL="0" indent="0">
              <a:buNone/>
            </a:pPr>
            <a:r>
              <a:rPr lang="nl-NL" sz="2800" dirty="0"/>
              <a:t>	</a:t>
            </a:r>
            <a:r>
              <a:rPr lang="nl-NL" sz="2800" dirty="0" smtClean="0"/>
              <a:t>- erfelijk bepaalde zwakte</a:t>
            </a:r>
          </a:p>
          <a:p>
            <a:pPr marL="0" indent="0">
              <a:buNone/>
            </a:pPr>
            <a:r>
              <a:rPr lang="nl-NL" sz="2800" dirty="0"/>
              <a:t>	</a:t>
            </a:r>
            <a:r>
              <a:rPr lang="nl-NL" sz="2800" dirty="0" smtClean="0"/>
              <a:t>- slecht behandelde astma</a:t>
            </a:r>
          </a:p>
          <a:p>
            <a:pPr marL="0" indent="0">
              <a:buNone/>
            </a:pPr>
            <a:r>
              <a:rPr lang="nl-NL" sz="2800" dirty="0"/>
              <a:t>	</a:t>
            </a:r>
            <a:r>
              <a:rPr lang="nl-NL" sz="2800" dirty="0" smtClean="0"/>
              <a:t>- longbeschadigingen</a:t>
            </a:r>
          </a:p>
          <a:p>
            <a:pPr marL="0" indent="0">
              <a:buNone/>
            </a:pPr>
            <a:r>
              <a:rPr lang="nl-NL" sz="2800" dirty="0"/>
              <a:t>	</a:t>
            </a:r>
            <a:r>
              <a:rPr lang="nl-NL" sz="2800" dirty="0" smtClean="0"/>
              <a:t>- gezwel</a:t>
            </a:r>
          </a:p>
          <a:p>
            <a:pPr marL="0" indent="0">
              <a:buNone/>
            </a:pPr>
            <a:r>
              <a:rPr lang="nl-NL" sz="2800" dirty="0"/>
              <a:t>	</a:t>
            </a:r>
            <a:r>
              <a:rPr lang="nl-NL" sz="2800" dirty="0" smtClean="0"/>
              <a:t>- ouderdom: slijtage longweefsel</a:t>
            </a:r>
          </a:p>
        </p:txBody>
      </p:sp>
    </p:spTree>
    <p:extLst>
      <p:ext uri="{BB962C8B-B14F-4D97-AF65-F5344CB8AC3E}">
        <p14:creationId xmlns:p14="http://schemas.microsoft.com/office/powerpoint/2010/main" val="573765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Symptomen </a:t>
            </a:r>
            <a:endParaRPr lang="nl-NL" dirty="0"/>
          </a:p>
        </p:txBody>
      </p:sp>
      <p:sp>
        <p:nvSpPr>
          <p:cNvPr id="3" name="Tijdelijke aanduiding voor inhoud 2"/>
          <p:cNvSpPr>
            <a:spLocks noGrp="1"/>
          </p:cNvSpPr>
          <p:nvPr>
            <p:ph idx="1"/>
          </p:nvPr>
        </p:nvSpPr>
        <p:spPr>
          <a:xfrm>
            <a:off x="457200" y="1600200"/>
            <a:ext cx="8435280" cy="4525963"/>
          </a:xfrm>
        </p:spPr>
        <p:txBody>
          <a:bodyPr>
            <a:normAutofit fontScale="92500" lnSpcReduction="10000"/>
          </a:bodyPr>
          <a:lstStyle/>
          <a:p>
            <a:r>
              <a:rPr lang="nl-NL" sz="2800" dirty="0" smtClean="0"/>
              <a:t>Rokershoestje</a:t>
            </a:r>
          </a:p>
          <a:p>
            <a:r>
              <a:rPr lang="nl-NL" sz="2800" dirty="0" smtClean="0"/>
              <a:t>Kortademigheid</a:t>
            </a:r>
          </a:p>
          <a:p>
            <a:r>
              <a:rPr lang="nl-NL" sz="2800" dirty="0" smtClean="0"/>
              <a:t>Piepende AH</a:t>
            </a:r>
          </a:p>
          <a:p>
            <a:r>
              <a:rPr lang="nl-NL" sz="2800" dirty="0" smtClean="0"/>
              <a:t>Hoesten</a:t>
            </a:r>
          </a:p>
          <a:p>
            <a:r>
              <a:rPr lang="nl-NL" sz="2800" dirty="0" smtClean="0"/>
              <a:t>Slijmvorming </a:t>
            </a:r>
          </a:p>
          <a:p>
            <a:pPr marL="0" indent="0">
              <a:buNone/>
            </a:pPr>
            <a:r>
              <a:rPr lang="nl-NL" dirty="0" smtClean="0"/>
              <a:t>Bij de kleinste inspanningen, later ook in rust</a:t>
            </a:r>
          </a:p>
          <a:p>
            <a:pPr marL="400050" lvl="1" indent="0">
              <a:buNone/>
            </a:pPr>
            <a:r>
              <a:rPr lang="nl-NL" dirty="0" smtClean="0"/>
              <a:t>         Slecht slapen</a:t>
            </a:r>
          </a:p>
          <a:p>
            <a:pPr marL="400050" lvl="1" indent="0">
              <a:buNone/>
            </a:pPr>
            <a:r>
              <a:rPr lang="nl-NL" dirty="0" smtClean="0"/>
              <a:t>         Makkelijk infectie</a:t>
            </a:r>
          </a:p>
          <a:p>
            <a:pPr marL="0" indent="0">
              <a:buNone/>
            </a:pPr>
            <a:r>
              <a:rPr lang="nl-NL" dirty="0" smtClean="0"/>
              <a:t>O</a:t>
            </a:r>
            <a:r>
              <a:rPr lang="nl-NL" baseline="-25000" dirty="0" smtClean="0"/>
              <a:t>2</a:t>
            </a:r>
            <a:r>
              <a:rPr lang="nl-NL" dirty="0" smtClean="0"/>
              <a:t> tekort vraagt te veel van hart:  decompenseren:</a:t>
            </a:r>
          </a:p>
          <a:p>
            <a:pPr marL="0" indent="0">
              <a:buNone/>
            </a:pPr>
            <a:r>
              <a:rPr lang="nl-NL" dirty="0" smtClean="0"/>
              <a:t>     </a:t>
            </a:r>
            <a:r>
              <a:rPr lang="nl-NL" sz="2800" dirty="0" smtClean="0"/>
              <a:t>links en rechts: longen en lichaam</a:t>
            </a:r>
            <a:endParaRPr lang="nl-NL" sz="2800" dirty="0"/>
          </a:p>
        </p:txBody>
      </p:sp>
    </p:spTree>
    <p:extLst>
      <p:ext uri="{BB962C8B-B14F-4D97-AF65-F5344CB8AC3E}">
        <p14:creationId xmlns:p14="http://schemas.microsoft.com/office/powerpoint/2010/main" val="2834059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astma – COPD </a:t>
            </a:r>
            <a:endParaRPr lang="nl-NL" dirty="0"/>
          </a:p>
        </p:txBody>
      </p:sp>
      <p:sp>
        <p:nvSpPr>
          <p:cNvPr id="3" name="Tijdelijke aanduiding voor inhoud 2"/>
          <p:cNvSpPr>
            <a:spLocks noGrp="1"/>
          </p:cNvSpPr>
          <p:nvPr>
            <p:ph idx="1"/>
          </p:nvPr>
        </p:nvSpPr>
        <p:spPr/>
        <p:txBody>
          <a:bodyPr/>
          <a:lstStyle/>
          <a:p>
            <a:r>
              <a:rPr lang="nl-NL" dirty="0" smtClean="0"/>
              <a:t>Zie schema H12 blz. 77</a:t>
            </a:r>
            <a:endParaRPr lang="nl-NL" dirty="0"/>
          </a:p>
        </p:txBody>
      </p:sp>
    </p:spTree>
    <p:extLst>
      <p:ext uri="{BB962C8B-B14F-4D97-AF65-F5344CB8AC3E}">
        <p14:creationId xmlns:p14="http://schemas.microsoft.com/office/powerpoint/2010/main" val="363340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nl-NL" dirty="0" smtClean="0"/>
              <a:t>Onderzoek - diagnose</a:t>
            </a:r>
          </a:p>
        </p:txBody>
      </p:sp>
      <p:sp>
        <p:nvSpPr>
          <p:cNvPr id="14339" name="Rectangle 3"/>
          <p:cNvSpPr>
            <a:spLocks noGrp="1" noChangeArrowheads="1"/>
          </p:cNvSpPr>
          <p:nvPr>
            <p:ph idx="1"/>
          </p:nvPr>
        </p:nvSpPr>
        <p:spPr/>
        <p:txBody>
          <a:bodyPr>
            <a:normAutofit/>
          </a:bodyPr>
          <a:lstStyle/>
          <a:p>
            <a:pPr eaLnBrk="1" hangingPunct="1"/>
            <a:r>
              <a:rPr lang="nl-NL" altLang="nl-NL" sz="2800" dirty="0" smtClean="0"/>
              <a:t>Lichamelijk onderzoek: </a:t>
            </a:r>
            <a:r>
              <a:rPr lang="nl-NL" altLang="nl-NL" sz="2800" dirty="0" err="1" smtClean="0"/>
              <a:t>ausculatie</a:t>
            </a:r>
            <a:endParaRPr lang="nl-NL" altLang="nl-NL" sz="2800" dirty="0" smtClean="0"/>
          </a:p>
          <a:p>
            <a:pPr eaLnBrk="1" hangingPunct="1"/>
            <a:r>
              <a:rPr lang="nl-NL" altLang="nl-NL" sz="2800" dirty="0" smtClean="0"/>
              <a:t>Saturatie meting</a:t>
            </a:r>
          </a:p>
          <a:p>
            <a:pPr eaLnBrk="1" hangingPunct="1"/>
            <a:r>
              <a:rPr lang="nl-NL" altLang="nl-NL" sz="2800" dirty="0" smtClean="0"/>
              <a:t>Bloedonderzoek: arteriepunctie</a:t>
            </a:r>
          </a:p>
          <a:p>
            <a:pPr eaLnBrk="1" hangingPunct="1"/>
            <a:r>
              <a:rPr lang="nl-NL" altLang="nl-NL" sz="2800" dirty="0" smtClean="0"/>
              <a:t>Spirometrie </a:t>
            </a:r>
            <a:r>
              <a:rPr lang="nl-NL" altLang="nl-NL" sz="2800" dirty="0" smtClean="0">
                <a:hlinkClick r:id="rId2"/>
              </a:rPr>
              <a:t>www.spirometrie.info</a:t>
            </a:r>
            <a:endParaRPr lang="nl-NL" altLang="nl-NL" sz="2800" dirty="0" smtClean="0"/>
          </a:p>
          <a:p>
            <a:pPr eaLnBrk="1" hangingPunct="1"/>
            <a:r>
              <a:rPr lang="nl-NL" altLang="nl-NL" sz="2800" dirty="0" smtClean="0">
                <a:hlinkClick r:id="rId3"/>
              </a:rPr>
              <a:t>Allergietest</a:t>
            </a:r>
            <a:endParaRPr lang="nl-NL" altLang="nl-NL" sz="2800" dirty="0" smtClean="0"/>
          </a:p>
          <a:p>
            <a:pPr eaLnBrk="1" hangingPunct="1"/>
            <a:r>
              <a:rPr lang="nl-NL" altLang="nl-NL" sz="2800" dirty="0" smtClean="0"/>
              <a:t>Provocatietest</a:t>
            </a:r>
          </a:p>
          <a:p>
            <a:pPr eaLnBrk="1" hangingPunct="1"/>
            <a:r>
              <a:rPr lang="nl-NL" altLang="nl-NL" sz="2800" dirty="0" smtClean="0">
                <a:hlinkClick r:id="rId4"/>
              </a:rPr>
              <a:t>CT-scan</a:t>
            </a:r>
            <a:endParaRPr lang="nl-NL" altLang="nl-NL" sz="2800" dirty="0" smtClean="0"/>
          </a:p>
          <a:p>
            <a:pPr eaLnBrk="1" hangingPunct="1"/>
            <a:endParaRPr lang="nl-NL" altLang="nl-NL" sz="2800" dirty="0" smtClean="0"/>
          </a:p>
        </p:txBody>
      </p:sp>
    </p:spTree>
    <p:extLst>
      <p:ext uri="{BB962C8B-B14F-4D97-AF65-F5344CB8AC3E}">
        <p14:creationId xmlns:p14="http://schemas.microsoft.com/office/powerpoint/2010/main" val="3390816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a:t>
            </a:r>
            <a:endParaRPr lang="nl-NL" dirty="0"/>
          </a:p>
        </p:txBody>
      </p:sp>
      <p:sp>
        <p:nvSpPr>
          <p:cNvPr id="3" name="Tijdelijke aanduiding voor inhoud 2"/>
          <p:cNvSpPr>
            <a:spLocks noGrp="1"/>
          </p:cNvSpPr>
          <p:nvPr>
            <p:ph idx="1"/>
          </p:nvPr>
        </p:nvSpPr>
        <p:spPr/>
        <p:txBody>
          <a:bodyPr/>
          <a:lstStyle/>
          <a:p>
            <a:r>
              <a:rPr lang="nl-NL" dirty="0" smtClean="0"/>
              <a:t>Stoppen met roken</a:t>
            </a:r>
          </a:p>
          <a:p>
            <a:r>
              <a:rPr lang="nl-NL" dirty="0" smtClean="0"/>
              <a:t>Mijden van allergenen = saneren</a:t>
            </a:r>
          </a:p>
          <a:p>
            <a:r>
              <a:rPr lang="nl-NL" dirty="0" smtClean="0"/>
              <a:t>Inhalatie medicatie</a:t>
            </a:r>
          </a:p>
          <a:p>
            <a:r>
              <a:rPr lang="nl-NL" dirty="0" smtClean="0"/>
              <a:t>Anti-allergie medicatie</a:t>
            </a:r>
          </a:p>
          <a:p>
            <a:r>
              <a:rPr lang="nl-NL" dirty="0"/>
              <a:t>Vaccinatie: griep</a:t>
            </a:r>
          </a:p>
          <a:p>
            <a:pPr marL="0" indent="0">
              <a:buNone/>
            </a:pPr>
            <a:endParaRPr lang="nl-NL" dirty="0" smtClean="0"/>
          </a:p>
          <a:p>
            <a:r>
              <a:rPr lang="nl-NL" dirty="0" smtClean="0"/>
              <a:t>Zuurstof </a:t>
            </a:r>
          </a:p>
        </p:txBody>
      </p:sp>
    </p:spTree>
    <p:extLst>
      <p:ext uri="{BB962C8B-B14F-4D97-AF65-F5344CB8AC3E}">
        <p14:creationId xmlns:p14="http://schemas.microsoft.com/office/powerpoint/2010/main" val="279407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Longfibrose </a:t>
            </a:r>
            <a:endParaRPr lang="nl-NL" dirty="0"/>
          </a:p>
        </p:txBody>
      </p:sp>
      <p:sp>
        <p:nvSpPr>
          <p:cNvPr id="3" name="Tijdelijke aanduiding voor inhoud 2"/>
          <p:cNvSpPr>
            <a:spLocks noGrp="1"/>
          </p:cNvSpPr>
          <p:nvPr>
            <p:ph idx="1"/>
          </p:nvPr>
        </p:nvSpPr>
        <p:spPr/>
        <p:txBody>
          <a:bodyPr/>
          <a:lstStyle/>
          <a:p>
            <a:pPr marL="0" indent="0">
              <a:buNone/>
            </a:pPr>
            <a:r>
              <a:rPr lang="nl-NL" dirty="0" smtClean="0"/>
              <a:t>= bindweefselvorming in longen</a:t>
            </a:r>
          </a:p>
          <a:p>
            <a:pPr marL="0" indent="0">
              <a:buNone/>
            </a:pPr>
            <a:r>
              <a:rPr lang="nl-NL" dirty="0" smtClean="0"/>
              <a:t>Gevolg:</a:t>
            </a:r>
          </a:p>
          <a:p>
            <a:pPr marL="0" indent="0">
              <a:buNone/>
            </a:pPr>
            <a:r>
              <a:rPr lang="nl-NL" dirty="0" smtClean="0"/>
              <a:t>Weefsel functioneert niet meer </a:t>
            </a:r>
          </a:p>
          <a:p>
            <a:pPr marL="0" indent="0">
              <a:buNone/>
            </a:pPr>
            <a:r>
              <a:rPr lang="nl-NL" dirty="0"/>
              <a:t> </a:t>
            </a:r>
            <a:r>
              <a:rPr lang="nl-NL" dirty="0" smtClean="0"/>
              <a:t>    longblaasje dikker           geen    </a:t>
            </a:r>
            <a:br>
              <a:rPr lang="nl-NL" dirty="0" smtClean="0"/>
            </a:br>
            <a:r>
              <a:rPr lang="nl-NL" dirty="0" smtClean="0"/>
              <a:t>                                            uitwisseling O</a:t>
            </a:r>
            <a:r>
              <a:rPr lang="nl-NL" baseline="-25000" dirty="0" smtClean="0"/>
              <a:t>2</a:t>
            </a:r>
          </a:p>
          <a:p>
            <a:pPr marL="0" indent="0">
              <a:buNone/>
            </a:pPr>
            <a:endParaRPr lang="nl-NL" baseline="-25000" dirty="0"/>
          </a:p>
          <a:p>
            <a:pPr marL="0" indent="0">
              <a:buNone/>
            </a:pPr>
            <a:r>
              <a:rPr lang="nl-NL" dirty="0" smtClean="0"/>
              <a:t>Longinhoud kleiner</a:t>
            </a:r>
          </a:p>
          <a:p>
            <a:pPr marL="0" indent="0">
              <a:buNone/>
            </a:pPr>
            <a:r>
              <a:rPr lang="nl-NL" dirty="0" smtClean="0"/>
              <a:t>Geen herstel van weefsel</a:t>
            </a:r>
            <a:endParaRPr lang="nl-NL" dirty="0"/>
          </a:p>
        </p:txBody>
      </p:sp>
      <p:sp>
        <p:nvSpPr>
          <p:cNvPr id="4" name="PIJL-RECHTS 3"/>
          <p:cNvSpPr/>
          <p:nvPr/>
        </p:nvSpPr>
        <p:spPr>
          <a:xfrm>
            <a:off x="467544" y="3386361"/>
            <a:ext cx="504056"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cxnSp>
        <p:nvCxnSpPr>
          <p:cNvPr id="6" name="Rechte verbindingslijn met pijl 5"/>
          <p:cNvCxnSpPr/>
          <p:nvPr/>
        </p:nvCxnSpPr>
        <p:spPr>
          <a:xfrm>
            <a:off x="4283968" y="3528989"/>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2846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altLang="nl-NL" dirty="0" smtClean="0"/>
              <a:t>Normale ademhaling</a:t>
            </a:r>
          </a:p>
        </p:txBody>
      </p:sp>
      <p:sp>
        <p:nvSpPr>
          <p:cNvPr id="3075" name="Rectangle 3"/>
          <p:cNvSpPr>
            <a:spLocks noGrp="1" noChangeArrowheads="1"/>
          </p:cNvSpPr>
          <p:nvPr>
            <p:ph idx="1"/>
          </p:nvPr>
        </p:nvSpPr>
        <p:spPr/>
        <p:txBody>
          <a:bodyPr/>
          <a:lstStyle/>
          <a:p>
            <a:pPr eaLnBrk="1" hangingPunct="1"/>
            <a:endParaRPr lang="nl-NL" altLang="nl-NL" dirty="0" smtClean="0"/>
          </a:p>
        </p:txBody>
      </p:sp>
      <p:pic>
        <p:nvPicPr>
          <p:cNvPr id="3076" name="Picture 5" descr="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340768"/>
            <a:ext cx="4968552" cy="563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19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Oorzaken</a:t>
            </a:r>
            <a:endParaRPr lang="nl-NL" dirty="0"/>
          </a:p>
        </p:txBody>
      </p:sp>
      <p:sp>
        <p:nvSpPr>
          <p:cNvPr id="3" name="Tijdelijke aanduiding voor inhoud 2"/>
          <p:cNvSpPr>
            <a:spLocks noGrp="1"/>
          </p:cNvSpPr>
          <p:nvPr>
            <p:ph idx="1"/>
          </p:nvPr>
        </p:nvSpPr>
        <p:spPr/>
        <p:txBody>
          <a:bodyPr>
            <a:normAutofit/>
          </a:bodyPr>
          <a:lstStyle/>
          <a:p>
            <a:r>
              <a:rPr lang="nl-NL" sz="3000" dirty="0" smtClean="0"/>
              <a:t>Inhalatie schadelijke stoffen</a:t>
            </a:r>
          </a:p>
          <a:p>
            <a:r>
              <a:rPr lang="nl-NL" sz="3000" dirty="0" smtClean="0"/>
              <a:t>Infecties met blijvende schade</a:t>
            </a:r>
          </a:p>
          <a:p>
            <a:r>
              <a:rPr lang="nl-NL" sz="3000" dirty="0"/>
              <a:t>Bestraling borst-/longkanker</a:t>
            </a:r>
          </a:p>
          <a:p>
            <a:r>
              <a:rPr lang="nl-NL" sz="3000" dirty="0" smtClean="0"/>
              <a:t>Inhalatie organische stoffen </a:t>
            </a:r>
            <a:br>
              <a:rPr lang="nl-NL" sz="3000" dirty="0" smtClean="0"/>
            </a:br>
            <a:endParaRPr lang="nl-NL" sz="3000" dirty="0" smtClean="0"/>
          </a:p>
          <a:p>
            <a:pPr lvl="1"/>
            <a:r>
              <a:rPr lang="nl-NL" dirty="0" smtClean="0"/>
              <a:t>Schimmels; ‘boerenlong’</a:t>
            </a:r>
          </a:p>
          <a:p>
            <a:pPr marL="457200" lvl="1" indent="0">
              <a:buNone/>
            </a:pPr>
            <a:r>
              <a:rPr lang="nl-NL" dirty="0" smtClean="0"/>
              <a:t>Eindstadium bij Reumatische artritis en </a:t>
            </a:r>
            <a:br>
              <a:rPr lang="nl-NL" dirty="0" smtClean="0"/>
            </a:br>
            <a:r>
              <a:rPr lang="nl-NL" dirty="0" smtClean="0"/>
              <a:t>      sarcoïdose (ziekte van </a:t>
            </a:r>
            <a:r>
              <a:rPr lang="nl-NL" dirty="0" err="1" smtClean="0"/>
              <a:t>Besnier-Boeck</a:t>
            </a:r>
            <a:r>
              <a:rPr lang="nl-NL" dirty="0" smtClean="0"/>
              <a:t>)</a:t>
            </a:r>
          </a:p>
          <a:p>
            <a:pPr marL="457200" lvl="1" indent="0">
              <a:buNone/>
            </a:pPr>
            <a:r>
              <a:rPr lang="nl-NL" dirty="0" smtClean="0"/>
              <a:t>Familiair</a:t>
            </a:r>
          </a:p>
          <a:p>
            <a:endParaRPr lang="nl-NL" dirty="0" smtClean="0"/>
          </a:p>
        </p:txBody>
      </p:sp>
    </p:spTree>
    <p:extLst>
      <p:ext uri="{BB962C8B-B14F-4D97-AF65-F5344CB8AC3E}">
        <p14:creationId xmlns:p14="http://schemas.microsoft.com/office/powerpoint/2010/main" val="372306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Symptomen </a:t>
            </a:r>
            <a:endParaRPr lang="nl-NL" dirty="0"/>
          </a:p>
        </p:txBody>
      </p:sp>
      <p:sp>
        <p:nvSpPr>
          <p:cNvPr id="3" name="Tijdelijke aanduiding voor inhoud 2"/>
          <p:cNvSpPr>
            <a:spLocks noGrp="1"/>
          </p:cNvSpPr>
          <p:nvPr>
            <p:ph idx="1"/>
          </p:nvPr>
        </p:nvSpPr>
        <p:spPr/>
        <p:txBody>
          <a:bodyPr>
            <a:normAutofit/>
          </a:bodyPr>
          <a:lstStyle/>
          <a:p>
            <a:r>
              <a:rPr lang="nl-NL" dirty="0" smtClean="0"/>
              <a:t>Sluipend</a:t>
            </a:r>
          </a:p>
          <a:p>
            <a:r>
              <a:rPr lang="nl-NL" dirty="0" smtClean="0"/>
              <a:t>Droge hoest en dyspnoe </a:t>
            </a:r>
          </a:p>
          <a:p>
            <a:r>
              <a:rPr lang="nl-NL" dirty="0" smtClean="0"/>
              <a:t>Vermoeidheid</a:t>
            </a:r>
          </a:p>
          <a:p>
            <a:r>
              <a:rPr lang="nl-NL" dirty="0" smtClean="0"/>
              <a:t>Weinig energie</a:t>
            </a:r>
          </a:p>
          <a:p>
            <a:r>
              <a:rPr lang="nl-NL" dirty="0" smtClean="0"/>
              <a:t>Lusteloosheid</a:t>
            </a:r>
          </a:p>
          <a:p>
            <a:r>
              <a:rPr lang="nl-NL" dirty="0" smtClean="0"/>
              <a:t>Concentratie problemen</a:t>
            </a:r>
          </a:p>
          <a:p>
            <a:r>
              <a:rPr lang="nl-NL" dirty="0" smtClean="0"/>
              <a:t>Depressieve stemming</a:t>
            </a:r>
          </a:p>
          <a:p>
            <a:r>
              <a:rPr lang="nl-NL" dirty="0" smtClean="0"/>
              <a:t>Trommelstokvingers  </a:t>
            </a:r>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34563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8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Onderzoek - diagnose</a:t>
            </a:r>
            <a:endParaRPr lang="nl-NL" dirty="0"/>
          </a:p>
        </p:txBody>
      </p:sp>
      <p:sp>
        <p:nvSpPr>
          <p:cNvPr id="3" name="Tijdelijke aanduiding voor inhoud 2"/>
          <p:cNvSpPr>
            <a:spLocks noGrp="1"/>
          </p:cNvSpPr>
          <p:nvPr>
            <p:ph idx="1"/>
          </p:nvPr>
        </p:nvSpPr>
        <p:spPr/>
        <p:txBody>
          <a:bodyPr/>
          <a:lstStyle/>
          <a:p>
            <a:r>
              <a:rPr lang="nl-NL" dirty="0" smtClean="0"/>
              <a:t>X-thorax</a:t>
            </a:r>
          </a:p>
          <a:p>
            <a:r>
              <a:rPr lang="nl-NL" dirty="0" smtClean="0"/>
              <a:t>Longfunctie onderzoeken</a:t>
            </a:r>
          </a:p>
          <a:p>
            <a:pPr marL="36576" indent="0">
              <a:buNone/>
            </a:pPr>
            <a:endParaRPr lang="nl-NL" dirty="0" smtClean="0"/>
          </a:p>
          <a:p>
            <a:pPr marL="36576" indent="0">
              <a:buNone/>
            </a:pPr>
            <a:r>
              <a:rPr lang="nl-NL" dirty="0" smtClean="0"/>
              <a:t>Behandeling</a:t>
            </a:r>
          </a:p>
          <a:p>
            <a:r>
              <a:rPr lang="nl-NL" dirty="0" smtClean="0"/>
              <a:t>Inhalatie medicatie</a:t>
            </a:r>
          </a:p>
          <a:p>
            <a:r>
              <a:rPr lang="nl-NL" dirty="0" smtClean="0"/>
              <a:t>Soms AB + prednison</a:t>
            </a:r>
          </a:p>
          <a:p>
            <a:r>
              <a:rPr lang="nl-NL" dirty="0" smtClean="0"/>
              <a:t>Zuurstof</a:t>
            </a:r>
          </a:p>
          <a:p>
            <a:r>
              <a:rPr lang="nl-NL" dirty="0" smtClean="0"/>
              <a:t>Longtransplantatie  </a:t>
            </a:r>
            <a:endParaRPr lang="nl-NL" dirty="0"/>
          </a:p>
        </p:txBody>
      </p:sp>
    </p:spTree>
    <p:extLst>
      <p:ext uri="{BB962C8B-B14F-4D97-AF65-F5344CB8AC3E}">
        <p14:creationId xmlns:p14="http://schemas.microsoft.com/office/powerpoint/2010/main" val="69639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1</a:t>
            </a:r>
            <a:endParaRPr lang="nl-NL" dirty="0"/>
          </a:p>
        </p:txBody>
      </p:sp>
      <p:sp>
        <p:nvSpPr>
          <p:cNvPr id="3" name="Tijdelijke aanduiding voor inhoud 2"/>
          <p:cNvSpPr>
            <a:spLocks noGrp="1"/>
          </p:cNvSpPr>
          <p:nvPr>
            <p:ph idx="1"/>
          </p:nvPr>
        </p:nvSpPr>
        <p:spPr>
          <a:xfrm>
            <a:off x="457200" y="1600200"/>
            <a:ext cx="8291264" cy="4525963"/>
          </a:xfrm>
        </p:spPr>
        <p:txBody>
          <a:bodyPr/>
          <a:lstStyle/>
          <a:p>
            <a:pPr marL="0" indent="0">
              <a:buNone/>
            </a:pPr>
            <a:r>
              <a:rPr lang="nl-NL" dirty="0" smtClean="0"/>
              <a:t>Bekijk deze film</a:t>
            </a:r>
          </a:p>
          <a:p>
            <a:r>
              <a:rPr lang="nl-NL" dirty="0">
                <a:hlinkClick r:id="rId2"/>
              </a:rPr>
              <a:t>Overleven met </a:t>
            </a:r>
            <a:r>
              <a:rPr lang="nl-NL" dirty="0" smtClean="0">
                <a:hlinkClick r:id="rId2"/>
              </a:rPr>
              <a:t>COPD</a:t>
            </a:r>
            <a:endParaRPr lang="nl-NL" dirty="0" smtClean="0"/>
          </a:p>
          <a:p>
            <a:r>
              <a:rPr lang="nl-NL" dirty="0" smtClean="0"/>
              <a:t>Observeer de patiënten: </a:t>
            </a:r>
          </a:p>
          <a:p>
            <a:pPr lvl="1"/>
            <a:r>
              <a:rPr lang="nl-NL" dirty="0" smtClean="0"/>
              <a:t>Wat zie je? </a:t>
            </a:r>
            <a:r>
              <a:rPr lang="nl-NL" dirty="0"/>
              <a:t>Wat </a:t>
            </a:r>
            <a:r>
              <a:rPr lang="nl-NL" dirty="0" smtClean="0"/>
              <a:t>valt je op…</a:t>
            </a:r>
            <a:r>
              <a:rPr lang="nl-NL" dirty="0" err="1" smtClean="0"/>
              <a:t>Tav</a:t>
            </a:r>
            <a:r>
              <a:rPr lang="nl-NL" dirty="0" smtClean="0"/>
              <a:t> pathologie</a:t>
            </a:r>
          </a:p>
          <a:p>
            <a:pPr lvl="1"/>
            <a:r>
              <a:rPr lang="nl-NL" dirty="0" smtClean="0"/>
              <a:t>Wat vertellen de COPD patiënten over de ziekte</a:t>
            </a:r>
          </a:p>
          <a:p>
            <a:pPr lvl="1"/>
            <a:r>
              <a:rPr lang="nl-NL" dirty="0" smtClean="0"/>
              <a:t>Wat vertellen de partners over COPD? </a:t>
            </a:r>
            <a:endParaRPr lang="nl-NL" dirty="0"/>
          </a:p>
          <a:p>
            <a:endParaRPr lang="nl-NL" dirty="0"/>
          </a:p>
        </p:txBody>
      </p:sp>
    </p:spTree>
    <p:extLst>
      <p:ext uri="{BB962C8B-B14F-4D97-AF65-F5344CB8AC3E}">
        <p14:creationId xmlns:p14="http://schemas.microsoft.com/office/powerpoint/2010/main" val="964677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a:t>
            </a:r>
            <a:endParaRPr lang="nl-NL" dirty="0"/>
          </a:p>
        </p:txBody>
      </p:sp>
      <p:sp>
        <p:nvSpPr>
          <p:cNvPr id="3" name="Tijdelijke aanduiding voor inhoud 2"/>
          <p:cNvSpPr>
            <a:spLocks noGrp="1"/>
          </p:cNvSpPr>
          <p:nvPr>
            <p:ph idx="1"/>
          </p:nvPr>
        </p:nvSpPr>
        <p:spPr/>
        <p:txBody>
          <a:bodyPr/>
          <a:lstStyle/>
          <a:p>
            <a:r>
              <a:rPr lang="nl-NL" dirty="0" smtClean="0"/>
              <a:t>Leg uit wat links </a:t>
            </a:r>
            <a:r>
              <a:rPr lang="nl-NL" dirty="0" smtClean="0"/>
              <a:t>en rechts decompensatie cordis</a:t>
            </a:r>
          </a:p>
          <a:p>
            <a:endParaRPr lang="nl-NL" dirty="0" smtClean="0"/>
          </a:p>
          <a:p>
            <a:pPr marL="0" indent="0">
              <a:buNone/>
            </a:pPr>
            <a:r>
              <a:rPr lang="nl-NL" sz="4000" dirty="0" smtClean="0"/>
              <a:t>Opdracht 3</a:t>
            </a:r>
          </a:p>
          <a:p>
            <a:pPr marL="457200" indent="-457200">
              <a:buFont typeface="Arial" panose="020B0604020202020204" pitchFamily="34" charset="0"/>
              <a:buChar char="•"/>
            </a:pPr>
            <a:r>
              <a:rPr lang="nl-NL" dirty="0" smtClean="0"/>
              <a:t>Zoek een artikel in de Longwijzer van het longfonds die je aanspreekt. Leg uit waarom</a:t>
            </a:r>
            <a:r>
              <a:rPr lang="nl-NL" dirty="0" smtClean="0"/>
              <a:t>. </a:t>
            </a:r>
            <a:br>
              <a:rPr lang="nl-NL" dirty="0" smtClean="0"/>
            </a:br>
            <a:r>
              <a:rPr lang="nl-NL" dirty="0" smtClean="0"/>
              <a:t>Of van de longart</a:t>
            </a:r>
            <a:r>
              <a:rPr lang="nl-NL" dirty="0" smtClean="0"/>
              <a:t>s Sander de </a:t>
            </a:r>
            <a:r>
              <a:rPr lang="nl-NL" dirty="0" err="1" smtClean="0"/>
              <a:t>Hosson</a:t>
            </a:r>
            <a:endParaRPr lang="nl-NL" dirty="0"/>
          </a:p>
        </p:txBody>
      </p:sp>
    </p:spTree>
    <p:extLst>
      <p:ext uri="{BB962C8B-B14F-4D97-AF65-F5344CB8AC3E}">
        <p14:creationId xmlns:p14="http://schemas.microsoft.com/office/powerpoint/2010/main" val="405580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Longaandoeningen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en-US" dirty="0" err="1" smtClean="0"/>
              <a:t>Onderzoek</a:t>
            </a:r>
            <a:endParaRPr lang="en-US" dirty="0" smtClean="0"/>
          </a:p>
          <a:p>
            <a:pPr lvl="1"/>
            <a:r>
              <a:rPr lang="en-US" dirty="0" err="1" smtClean="0"/>
              <a:t>Observatie</a:t>
            </a:r>
            <a:r>
              <a:rPr lang="en-US" dirty="0" smtClean="0"/>
              <a:t> / </a:t>
            </a:r>
            <a:r>
              <a:rPr lang="en-US" dirty="0" err="1" smtClean="0"/>
              <a:t>inspectie</a:t>
            </a:r>
            <a:r>
              <a:rPr lang="en-US" dirty="0" smtClean="0"/>
              <a:t>:</a:t>
            </a:r>
          </a:p>
          <a:p>
            <a:pPr lvl="2"/>
            <a:r>
              <a:rPr lang="en-US" dirty="0" smtClean="0"/>
              <a:t>Wheezing, stridor</a:t>
            </a:r>
          </a:p>
          <a:p>
            <a:pPr lvl="2"/>
            <a:r>
              <a:rPr lang="en-US" dirty="0" err="1" smtClean="0"/>
              <a:t>Trommelstokvingers</a:t>
            </a:r>
            <a:endParaRPr lang="en-US" dirty="0" smtClean="0"/>
          </a:p>
          <a:p>
            <a:pPr lvl="2"/>
            <a:r>
              <a:rPr lang="en-US" dirty="0" err="1" smtClean="0"/>
              <a:t>Cyanose</a:t>
            </a:r>
            <a:endParaRPr lang="en-US" dirty="0"/>
          </a:p>
          <a:p>
            <a:pPr lvl="2"/>
            <a:r>
              <a:rPr lang="en-US" dirty="0" err="1" smtClean="0"/>
              <a:t>Tachypnoe</a:t>
            </a:r>
            <a:r>
              <a:rPr lang="en-US" dirty="0" smtClean="0"/>
              <a:t> of </a:t>
            </a:r>
            <a:r>
              <a:rPr lang="en-US" dirty="0" err="1" smtClean="0"/>
              <a:t>bradypnoe</a:t>
            </a:r>
            <a:endParaRPr lang="en-US" dirty="0" smtClean="0"/>
          </a:p>
          <a:p>
            <a:pPr lvl="2"/>
            <a:r>
              <a:rPr lang="en-US" dirty="0" err="1" smtClean="0"/>
              <a:t>Dyspnoe</a:t>
            </a:r>
            <a:endParaRPr lang="en-US" dirty="0" smtClean="0"/>
          </a:p>
          <a:p>
            <a:pPr lvl="2"/>
            <a:r>
              <a:rPr lang="en-US" dirty="0" err="1" smtClean="0"/>
              <a:t>Hoesten</a:t>
            </a:r>
            <a:r>
              <a:rPr lang="en-US" dirty="0" smtClean="0"/>
              <a:t> </a:t>
            </a:r>
            <a:r>
              <a:rPr lang="en-US" dirty="0" err="1" smtClean="0"/>
              <a:t>evt</a:t>
            </a:r>
            <a:r>
              <a:rPr lang="en-US" dirty="0" smtClean="0"/>
              <a:t>. met sputum</a:t>
            </a:r>
          </a:p>
          <a:p>
            <a:pPr lvl="2"/>
            <a:r>
              <a:rPr lang="en-US" dirty="0" err="1" smtClean="0"/>
              <a:t>Pijn</a:t>
            </a:r>
            <a:r>
              <a:rPr lang="en-US" dirty="0" smtClean="0"/>
              <a:t>? </a:t>
            </a:r>
          </a:p>
          <a:p>
            <a:pPr lvl="1"/>
            <a:r>
              <a:rPr lang="en-US" dirty="0" err="1" smtClean="0"/>
              <a:t>Auscultatie</a:t>
            </a:r>
            <a:r>
              <a:rPr lang="en-US" dirty="0" smtClean="0"/>
              <a:t>:</a:t>
            </a:r>
          </a:p>
          <a:p>
            <a:pPr lvl="2"/>
            <a:r>
              <a:rPr lang="en-US" dirty="0" smtClean="0"/>
              <a:t>Wheezing, stridor, </a:t>
            </a:r>
            <a:r>
              <a:rPr lang="en-US" dirty="0" err="1" smtClean="0"/>
              <a:t>crepitaties</a:t>
            </a:r>
            <a:endParaRPr lang="en-US" dirty="0" smtClean="0"/>
          </a:p>
          <a:p>
            <a:pPr lvl="1"/>
            <a:endParaRPr lang="en-US" dirty="0" smtClean="0"/>
          </a:p>
          <a:p>
            <a:endParaRPr lang="nl-NL" dirty="0"/>
          </a:p>
        </p:txBody>
      </p:sp>
    </p:spTree>
    <p:extLst>
      <p:ext uri="{BB962C8B-B14F-4D97-AF65-F5344CB8AC3E}">
        <p14:creationId xmlns:p14="http://schemas.microsoft.com/office/powerpoint/2010/main" val="1780336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Acute </a:t>
            </a:r>
            <a:r>
              <a:rPr lang="en-US" dirty="0" err="1" smtClean="0"/>
              <a:t>longaandoeningen</a:t>
            </a:r>
            <a:endParaRPr lang="nl-NL" dirty="0"/>
          </a:p>
        </p:txBody>
      </p:sp>
      <p:sp>
        <p:nvSpPr>
          <p:cNvPr id="3" name="Tijdelijke aanduiding voor inhoud 2"/>
          <p:cNvSpPr>
            <a:spLocks noGrp="1"/>
          </p:cNvSpPr>
          <p:nvPr>
            <p:ph idx="1"/>
          </p:nvPr>
        </p:nvSpPr>
        <p:spPr>
          <a:xfrm>
            <a:off x="457200" y="1600200"/>
            <a:ext cx="8229600" cy="5257800"/>
          </a:xfrm>
        </p:spPr>
        <p:txBody>
          <a:bodyPr>
            <a:normAutofit/>
          </a:bodyPr>
          <a:lstStyle/>
          <a:p>
            <a:r>
              <a:rPr lang="en-US" dirty="0" err="1" smtClean="0"/>
              <a:t>Onderzoek</a:t>
            </a:r>
            <a:endParaRPr lang="en-US" dirty="0" smtClean="0"/>
          </a:p>
          <a:p>
            <a:pPr lvl="1"/>
            <a:r>
              <a:rPr lang="en-US" dirty="0" err="1" smtClean="0"/>
              <a:t>Beeldvormend</a:t>
            </a:r>
            <a:r>
              <a:rPr lang="en-US" dirty="0" smtClean="0"/>
              <a:t>: </a:t>
            </a:r>
            <a:r>
              <a:rPr lang="en-US" dirty="0" smtClean="0">
                <a:hlinkClick r:id="rId2"/>
              </a:rPr>
              <a:t>X-thorax</a:t>
            </a:r>
            <a:r>
              <a:rPr lang="en-US" dirty="0" smtClean="0"/>
              <a:t>, </a:t>
            </a:r>
            <a:r>
              <a:rPr lang="en-US" dirty="0" smtClean="0">
                <a:hlinkClick r:id="rId3"/>
              </a:rPr>
              <a:t>CT</a:t>
            </a:r>
            <a:r>
              <a:rPr lang="en-US" dirty="0" smtClean="0"/>
              <a:t>, </a:t>
            </a:r>
            <a:r>
              <a:rPr lang="en-US" dirty="0" err="1" smtClean="0"/>
              <a:t>ventilatie-perfusiescan</a:t>
            </a:r>
            <a:endParaRPr lang="en-US" dirty="0" smtClean="0"/>
          </a:p>
          <a:p>
            <a:pPr lvl="1"/>
            <a:r>
              <a:rPr lang="en-US" dirty="0" err="1" smtClean="0"/>
              <a:t>Bloedonderzoek</a:t>
            </a:r>
            <a:r>
              <a:rPr lang="en-US" dirty="0" smtClean="0"/>
              <a:t>: </a:t>
            </a:r>
            <a:r>
              <a:rPr lang="en-US" dirty="0" err="1" smtClean="0"/>
              <a:t>bloedgassen</a:t>
            </a:r>
            <a:r>
              <a:rPr lang="en-US" dirty="0" smtClean="0"/>
              <a:t>, </a:t>
            </a:r>
            <a:r>
              <a:rPr lang="en-US" dirty="0" err="1" smtClean="0"/>
              <a:t>Hb</a:t>
            </a:r>
            <a:r>
              <a:rPr lang="en-US" dirty="0" smtClean="0"/>
              <a:t>, </a:t>
            </a:r>
            <a:r>
              <a:rPr lang="en-US" dirty="0" err="1" smtClean="0"/>
              <a:t>Ht</a:t>
            </a:r>
            <a:r>
              <a:rPr lang="en-US" dirty="0" smtClean="0"/>
              <a:t>, </a:t>
            </a:r>
            <a:r>
              <a:rPr lang="en-US" dirty="0" err="1" smtClean="0"/>
              <a:t>ontstekingswaarden</a:t>
            </a:r>
            <a:r>
              <a:rPr lang="en-US" dirty="0" smtClean="0"/>
              <a:t>, </a:t>
            </a:r>
            <a:r>
              <a:rPr lang="en-US" dirty="0" err="1" smtClean="0"/>
              <a:t>evt</a:t>
            </a:r>
            <a:r>
              <a:rPr lang="en-US" dirty="0" smtClean="0"/>
              <a:t>. </a:t>
            </a:r>
            <a:r>
              <a:rPr lang="en-US" dirty="0" err="1" smtClean="0"/>
              <a:t>tumormarkers</a:t>
            </a:r>
            <a:endParaRPr lang="en-US" dirty="0" smtClean="0"/>
          </a:p>
          <a:p>
            <a:pPr lvl="1"/>
            <a:r>
              <a:rPr lang="en-US" dirty="0" err="1" smtClean="0"/>
              <a:t>Sputumonderzoek</a:t>
            </a:r>
            <a:r>
              <a:rPr lang="en-US" dirty="0" smtClean="0"/>
              <a:t>, </a:t>
            </a:r>
            <a:r>
              <a:rPr lang="en-US" dirty="0" err="1" smtClean="0"/>
              <a:t>kweek</a:t>
            </a:r>
            <a:endParaRPr lang="en-US" dirty="0" smtClean="0"/>
          </a:p>
          <a:p>
            <a:pPr lvl="1"/>
            <a:r>
              <a:rPr lang="en-US" dirty="0" err="1" smtClean="0"/>
              <a:t>Functie-onderzoek</a:t>
            </a:r>
            <a:endParaRPr lang="en-US" dirty="0" smtClean="0"/>
          </a:p>
          <a:p>
            <a:pPr lvl="2"/>
            <a:r>
              <a:rPr lang="en-US" dirty="0" err="1" smtClean="0">
                <a:hlinkClick r:id="rId4"/>
              </a:rPr>
              <a:t>Spirometrie</a:t>
            </a:r>
            <a:r>
              <a:rPr lang="en-US" dirty="0" smtClean="0"/>
              <a:t>, </a:t>
            </a:r>
            <a:r>
              <a:rPr lang="en-US" dirty="0" err="1" smtClean="0"/>
              <a:t>peakflow</a:t>
            </a:r>
            <a:r>
              <a:rPr lang="en-US" dirty="0" smtClean="0"/>
              <a:t>, </a:t>
            </a:r>
            <a:r>
              <a:rPr lang="en-US" dirty="0" err="1" smtClean="0">
                <a:hlinkClick r:id="rId5"/>
              </a:rPr>
              <a:t>bodybox</a:t>
            </a:r>
            <a:r>
              <a:rPr lang="en-US" dirty="0" smtClean="0"/>
              <a:t>, </a:t>
            </a:r>
            <a:r>
              <a:rPr lang="en-US" dirty="0" err="1" smtClean="0"/>
              <a:t>histaminedrempel</a:t>
            </a:r>
            <a:endParaRPr lang="en-US" dirty="0"/>
          </a:p>
          <a:p>
            <a:pPr lvl="1"/>
            <a:r>
              <a:rPr lang="en-US" dirty="0" err="1" smtClean="0"/>
              <a:t>Pleurapunctie</a:t>
            </a:r>
            <a:endParaRPr lang="en-US" dirty="0" smtClean="0"/>
          </a:p>
          <a:p>
            <a:pPr lvl="1"/>
            <a:r>
              <a:rPr lang="en-US" dirty="0" err="1" smtClean="0">
                <a:hlinkClick r:id="rId6"/>
              </a:rPr>
              <a:t>Bronchoscopie</a:t>
            </a:r>
            <a:endParaRPr lang="en-US" dirty="0" smtClean="0"/>
          </a:p>
          <a:p>
            <a:pPr lvl="1"/>
            <a:r>
              <a:rPr lang="en-US" dirty="0" err="1" smtClean="0"/>
              <a:t>Mantouxreactie</a:t>
            </a:r>
            <a:endParaRPr lang="en-US" dirty="0" smtClean="0"/>
          </a:p>
          <a:p>
            <a:pPr lvl="1"/>
            <a:endParaRPr lang="en-US" dirty="0" smtClean="0"/>
          </a:p>
          <a:p>
            <a:endParaRPr lang="nl-NL" dirty="0"/>
          </a:p>
        </p:txBody>
      </p:sp>
    </p:spTree>
    <p:extLst>
      <p:ext uri="{BB962C8B-B14F-4D97-AF65-F5344CB8AC3E}">
        <p14:creationId xmlns:p14="http://schemas.microsoft.com/office/powerpoint/2010/main" val="3448274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Gevolgen</a:t>
            </a:r>
            <a:endParaRPr lang="nl-NL" dirty="0"/>
          </a:p>
        </p:txBody>
      </p:sp>
      <p:sp>
        <p:nvSpPr>
          <p:cNvPr id="3" name="Tijdelijke aanduiding voor inhoud 2"/>
          <p:cNvSpPr>
            <a:spLocks noGrp="1"/>
          </p:cNvSpPr>
          <p:nvPr>
            <p:ph idx="1"/>
          </p:nvPr>
        </p:nvSpPr>
        <p:spPr/>
        <p:txBody>
          <a:bodyPr/>
          <a:lstStyle/>
          <a:p>
            <a:r>
              <a:rPr lang="en-US" dirty="0" smtClean="0"/>
              <a:t>Angst</a:t>
            </a:r>
          </a:p>
          <a:p>
            <a:r>
              <a:rPr lang="en-US" dirty="0" err="1" smtClean="0"/>
              <a:t>Niet</a:t>
            </a:r>
            <a:r>
              <a:rPr lang="en-US" dirty="0" smtClean="0"/>
              <a:t> plat </a:t>
            </a:r>
            <a:r>
              <a:rPr lang="en-US" dirty="0" err="1" smtClean="0"/>
              <a:t>kunnen</a:t>
            </a:r>
            <a:r>
              <a:rPr lang="en-US" dirty="0" smtClean="0"/>
              <a:t> </a:t>
            </a:r>
            <a:r>
              <a:rPr lang="en-US" dirty="0" err="1" smtClean="0"/>
              <a:t>liggen</a:t>
            </a:r>
            <a:endParaRPr lang="en-US" dirty="0" smtClean="0"/>
          </a:p>
          <a:p>
            <a:r>
              <a:rPr lang="en-US" dirty="0" err="1" smtClean="0"/>
              <a:t>Infectierisico</a:t>
            </a:r>
            <a:endParaRPr lang="en-US" dirty="0" smtClean="0"/>
          </a:p>
          <a:p>
            <a:r>
              <a:rPr lang="en-US" dirty="0" err="1" smtClean="0"/>
              <a:t>Slechter</a:t>
            </a:r>
            <a:r>
              <a:rPr lang="en-US" dirty="0" smtClean="0"/>
              <a:t> </a:t>
            </a:r>
            <a:r>
              <a:rPr lang="en-US" dirty="0" err="1" smtClean="0"/>
              <a:t>eten</a:t>
            </a:r>
            <a:r>
              <a:rPr lang="en-US" dirty="0" smtClean="0"/>
              <a:t> </a:t>
            </a:r>
            <a:r>
              <a:rPr lang="en-US" dirty="0" err="1" smtClean="0"/>
              <a:t>bij</a:t>
            </a:r>
            <a:r>
              <a:rPr lang="en-US" dirty="0" smtClean="0"/>
              <a:t> </a:t>
            </a:r>
            <a:r>
              <a:rPr lang="en-US" dirty="0" err="1" smtClean="0"/>
              <a:t>verhoogde</a:t>
            </a:r>
            <a:r>
              <a:rPr lang="en-US" dirty="0" smtClean="0"/>
              <a:t> </a:t>
            </a:r>
            <a:r>
              <a:rPr lang="en-US" dirty="0" err="1" smtClean="0"/>
              <a:t>behoefte</a:t>
            </a:r>
            <a:endParaRPr lang="en-US" dirty="0" smtClean="0"/>
          </a:p>
          <a:p>
            <a:r>
              <a:rPr lang="en-US" dirty="0" err="1" smtClean="0"/>
              <a:t>Slechter</a:t>
            </a:r>
            <a:r>
              <a:rPr lang="en-US" dirty="0" smtClean="0"/>
              <a:t> </a:t>
            </a:r>
            <a:r>
              <a:rPr lang="en-US" dirty="0" err="1" smtClean="0"/>
              <a:t>slapen</a:t>
            </a:r>
            <a:r>
              <a:rPr lang="en-US" dirty="0" smtClean="0"/>
              <a:t>, </a:t>
            </a:r>
            <a:r>
              <a:rPr lang="en-US" dirty="0" err="1" smtClean="0"/>
              <a:t>vermoeidheid</a:t>
            </a:r>
            <a:endParaRPr lang="en-US" dirty="0" smtClean="0"/>
          </a:p>
          <a:p>
            <a:r>
              <a:rPr lang="en-US" smtClean="0"/>
              <a:t>Pijn</a:t>
            </a:r>
            <a:endParaRPr lang="nl-NL"/>
          </a:p>
        </p:txBody>
      </p:sp>
    </p:spTree>
    <p:extLst>
      <p:ext uri="{BB962C8B-B14F-4D97-AF65-F5344CB8AC3E}">
        <p14:creationId xmlns:p14="http://schemas.microsoft.com/office/powerpoint/2010/main" val="4101661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H13 Infectieziekten longen</a:t>
            </a:r>
            <a:endParaRPr lang="nl-NL" dirty="0"/>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2922724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Acute </a:t>
            </a:r>
            <a:r>
              <a:rPr lang="en-US" dirty="0" err="1" smtClean="0"/>
              <a:t>longaandoeningen</a:t>
            </a:r>
            <a:endParaRPr lang="nl-NL" dirty="0"/>
          </a:p>
        </p:txBody>
      </p:sp>
      <p:sp>
        <p:nvSpPr>
          <p:cNvPr id="3" name="Tijdelijke aanduiding voor inhoud 2"/>
          <p:cNvSpPr>
            <a:spLocks noGrp="1"/>
          </p:cNvSpPr>
          <p:nvPr>
            <p:ph idx="1"/>
          </p:nvPr>
        </p:nvSpPr>
        <p:spPr>
          <a:xfrm>
            <a:off x="457200" y="1600200"/>
            <a:ext cx="8229600" cy="5257800"/>
          </a:xfrm>
        </p:spPr>
        <p:txBody>
          <a:bodyPr>
            <a:normAutofit fontScale="92500" lnSpcReduction="10000"/>
          </a:bodyPr>
          <a:lstStyle/>
          <a:p>
            <a:r>
              <a:rPr lang="en-US" dirty="0" err="1" smtClean="0"/>
              <a:t>Ontstekingen</a:t>
            </a:r>
            <a:r>
              <a:rPr lang="en-US" dirty="0" smtClean="0"/>
              <a:t>: </a:t>
            </a:r>
            <a:r>
              <a:rPr lang="en-US" dirty="0" err="1" smtClean="0">
                <a:hlinkClick r:id="rId2"/>
              </a:rPr>
              <a:t>Pneumonie</a:t>
            </a:r>
            <a:r>
              <a:rPr lang="en-US" dirty="0" smtClean="0"/>
              <a:t>, </a:t>
            </a:r>
            <a:r>
              <a:rPr lang="en-US" dirty="0" err="1" smtClean="0"/>
              <a:t>bacterieel</a:t>
            </a:r>
            <a:r>
              <a:rPr lang="en-US" dirty="0" smtClean="0"/>
              <a:t> en </a:t>
            </a:r>
            <a:r>
              <a:rPr lang="en-US" dirty="0" err="1" smtClean="0"/>
              <a:t>viraal</a:t>
            </a:r>
            <a:r>
              <a:rPr lang="en-US" dirty="0" smtClean="0"/>
              <a:t> (</a:t>
            </a:r>
            <a:r>
              <a:rPr lang="en-US" dirty="0" err="1" smtClean="0"/>
              <a:t>evt</a:t>
            </a:r>
            <a:r>
              <a:rPr lang="en-US" dirty="0" smtClean="0"/>
              <a:t>. </a:t>
            </a:r>
            <a:r>
              <a:rPr lang="en-US" dirty="0" err="1" smtClean="0"/>
              <a:t>schimmel</a:t>
            </a:r>
            <a:r>
              <a:rPr lang="en-US" dirty="0" smtClean="0"/>
              <a:t>)</a:t>
            </a:r>
          </a:p>
          <a:p>
            <a:r>
              <a:rPr lang="en-US" dirty="0" err="1" smtClean="0"/>
              <a:t>Onderste</a:t>
            </a:r>
            <a:r>
              <a:rPr lang="en-US" dirty="0" smtClean="0"/>
              <a:t> </a:t>
            </a:r>
            <a:r>
              <a:rPr lang="en-US" dirty="0" err="1" smtClean="0"/>
              <a:t>luchtweginfectie</a:t>
            </a:r>
            <a:r>
              <a:rPr lang="en-US" dirty="0" smtClean="0"/>
              <a:t>, </a:t>
            </a:r>
            <a:r>
              <a:rPr lang="en-US" dirty="0" err="1" smtClean="0">
                <a:hlinkClick r:id="rId3"/>
              </a:rPr>
              <a:t>symptomen</a:t>
            </a:r>
            <a:r>
              <a:rPr lang="en-US" dirty="0" smtClean="0"/>
              <a:t>:</a:t>
            </a:r>
          </a:p>
          <a:p>
            <a:pPr lvl="1"/>
            <a:r>
              <a:rPr lang="en-US" dirty="0" smtClean="0"/>
              <a:t>(</a:t>
            </a:r>
            <a:r>
              <a:rPr lang="en-US" dirty="0" err="1" smtClean="0"/>
              <a:t>hoge</a:t>
            </a:r>
            <a:r>
              <a:rPr lang="en-US" dirty="0" smtClean="0"/>
              <a:t> </a:t>
            </a:r>
            <a:r>
              <a:rPr lang="en-US" dirty="0" err="1" smtClean="0"/>
              <a:t>bij</a:t>
            </a:r>
            <a:r>
              <a:rPr lang="en-US" dirty="0" smtClean="0"/>
              <a:t> </a:t>
            </a:r>
            <a:r>
              <a:rPr lang="en-US" dirty="0" err="1" smtClean="0"/>
              <a:t>bacterieel</a:t>
            </a:r>
            <a:r>
              <a:rPr lang="en-US" dirty="0" smtClean="0"/>
              <a:t>) </a:t>
            </a:r>
            <a:r>
              <a:rPr lang="en-US" dirty="0" err="1" smtClean="0"/>
              <a:t>koorts</a:t>
            </a:r>
            <a:endParaRPr lang="en-US" dirty="0" smtClean="0"/>
          </a:p>
          <a:p>
            <a:pPr lvl="1"/>
            <a:r>
              <a:rPr lang="en-US" dirty="0" err="1" smtClean="0"/>
              <a:t>Tachypnoe</a:t>
            </a:r>
            <a:endParaRPr lang="en-US" dirty="0" smtClean="0"/>
          </a:p>
          <a:p>
            <a:pPr lvl="1"/>
            <a:r>
              <a:rPr lang="en-US" dirty="0" err="1" smtClean="0"/>
              <a:t>Pijn</a:t>
            </a:r>
            <a:r>
              <a:rPr lang="en-US" dirty="0" smtClean="0"/>
              <a:t> in de </a:t>
            </a:r>
            <a:r>
              <a:rPr lang="en-US" dirty="0" err="1" smtClean="0"/>
              <a:t>borstkas</a:t>
            </a:r>
            <a:endParaRPr lang="en-US" dirty="0" smtClean="0"/>
          </a:p>
          <a:p>
            <a:pPr lvl="1"/>
            <a:r>
              <a:rPr lang="en-US" dirty="0" err="1" smtClean="0"/>
              <a:t>Ophoesten</a:t>
            </a:r>
            <a:r>
              <a:rPr lang="en-US" dirty="0" smtClean="0"/>
              <a:t> </a:t>
            </a:r>
            <a:r>
              <a:rPr lang="en-US" dirty="0" err="1" smtClean="0"/>
              <a:t>taai</a:t>
            </a:r>
            <a:r>
              <a:rPr lang="en-US" dirty="0" smtClean="0"/>
              <a:t> </a:t>
            </a:r>
            <a:r>
              <a:rPr lang="en-US" dirty="0" err="1" smtClean="0"/>
              <a:t>slijm</a:t>
            </a:r>
            <a:r>
              <a:rPr lang="en-US" dirty="0" smtClean="0"/>
              <a:t> (</a:t>
            </a:r>
            <a:r>
              <a:rPr lang="en-US" dirty="0" err="1" smtClean="0"/>
              <a:t>bacterieel</a:t>
            </a:r>
            <a:r>
              <a:rPr lang="en-US" dirty="0" smtClean="0"/>
              <a:t>) en </a:t>
            </a:r>
            <a:r>
              <a:rPr lang="en-US" dirty="0" err="1" smtClean="0"/>
              <a:t>soms</a:t>
            </a:r>
            <a:r>
              <a:rPr lang="en-US" dirty="0" smtClean="0"/>
              <a:t> </a:t>
            </a:r>
            <a:r>
              <a:rPr lang="en-US" dirty="0" err="1" smtClean="0"/>
              <a:t>bloed</a:t>
            </a:r>
            <a:endParaRPr lang="en-US" dirty="0" smtClean="0"/>
          </a:p>
          <a:p>
            <a:r>
              <a:rPr lang="en-US" dirty="0" smtClean="0"/>
              <a:t>Diagnose: </a:t>
            </a:r>
            <a:r>
              <a:rPr lang="en-US" dirty="0" err="1" smtClean="0"/>
              <a:t>auscultatie</a:t>
            </a:r>
            <a:r>
              <a:rPr lang="en-US" dirty="0" smtClean="0"/>
              <a:t>, </a:t>
            </a:r>
            <a:r>
              <a:rPr lang="en-US" dirty="0" err="1" smtClean="0"/>
              <a:t>kweek</a:t>
            </a:r>
            <a:endParaRPr lang="en-US" dirty="0" smtClean="0"/>
          </a:p>
          <a:p>
            <a:r>
              <a:rPr lang="en-US" dirty="0" err="1" smtClean="0"/>
              <a:t>Behandeling</a:t>
            </a:r>
            <a:r>
              <a:rPr lang="en-US" dirty="0" smtClean="0"/>
              <a:t>:</a:t>
            </a:r>
          </a:p>
          <a:p>
            <a:pPr lvl="1"/>
            <a:r>
              <a:rPr lang="en-US" dirty="0" smtClean="0"/>
              <a:t>O2, </a:t>
            </a:r>
            <a:r>
              <a:rPr lang="en-US" dirty="0" err="1" smtClean="0"/>
              <a:t>afweer</a:t>
            </a:r>
            <a:r>
              <a:rPr lang="en-US" dirty="0" smtClean="0"/>
              <a:t> </a:t>
            </a:r>
            <a:r>
              <a:rPr lang="en-US" dirty="0" err="1" smtClean="0"/>
              <a:t>ondersteunen</a:t>
            </a:r>
            <a:r>
              <a:rPr lang="en-US" dirty="0" smtClean="0"/>
              <a:t>, </a:t>
            </a:r>
            <a:r>
              <a:rPr lang="en-US" dirty="0" err="1" smtClean="0"/>
              <a:t>slijm</a:t>
            </a:r>
            <a:r>
              <a:rPr lang="en-US" dirty="0" smtClean="0"/>
              <a:t> </a:t>
            </a:r>
            <a:r>
              <a:rPr lang="en-US" dirty="0" err="1" smtClean="0"/>
              <a:t>verdunnen</a:t>
            </a:r>
            <a:r>
              <a:rPr lang="en-US" dirty="0" smtClean="0"/>
              <a:t>, </a:t>
            </a:r>
            <a:r>
              <a:rPr lang="en-US" dirty="0" err="1" smtClean="0"/>
              <a:t>evt</a:t>
            </a:r>
            <a:r>
              <a:rPr lang="en-US" dirty="0" smtClean="0"/>
              <a:t> </a:t>
            </a:r>
            <a:r>
              <a:rPr lang="en-US" dirty="0" err="1" smtClean="0"/>
              <a:t>prednison</a:t>
            </a:r>
            <a:endParaRPr lang="en-US" dirty="0" smtClean="0"/>
          </a:p>
          <a:p>
            <a:pPr lvl="1"/>
            <a:r>
              <a:rPr lang="en-US" dirty="0" err="1" smtClean="0"/>
              <a:t>bacteriële</a:t>
            </a:r>
            <a:r>
              <a:rPr lang="en-US" dirty="0" smtClean="0"/>
              <a:t>: </a:t>
            </a:r>
            <a:r>
              <a:rPr lang="en-US" dirty="0" err="1" smtClean="0"/>
              <a:t>antibiotica</a:t>
            </a:r>
            <a:endParaRPr lang="nl-NL" dirty="0"/>
          </a:p>
        </p:txBody>
      </p:sp>
    </p:spTree>
    <p:extLst>
      <p:ext uri="{BB962C8B-B14F-4D97-AF65-F5344CB8AC3E}">
        <p14:creationId xmlns:p14="http://schemas.microsoft.com/office/powerpoint/2010/main" val="1029833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098" name="Picture 9" descr="luchtwe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6086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979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Acute </a:t>
            </a:r>
            <a:r>
              <a:rPr lang="en-US" dirty="0" err="1" smtClean="0"/>
              <a:t>longaandoeningen</a:t>
            </a:r>
            <a:endParaRPr lang="nl-NL" dirty="0"/>
          </a:p>
        </p:txBody>
      </p:sp>
      <p:sp>
        <p:nvSpPr>
          <p:cNvPr id="3" name="Tijdelijke aanduiding voor inhoud 2"/>
          <p:cNvSpPr>
            <a:spLocks noGrp="1"/>
          </p:cNvSpPr>
          <p:nvPr>
            <p:ph idx="1"/>
          </p:nvPr>
        </p:nvSpPr>
        <p:spPr>
          <a:xfrm>
            <a:off x="457200" y="1600200"/>
            <a:ext cx="8229600" cy="5257800"/>
          </a:xfrm>
        </p:spPr>
        <p:txBody>
          <a:bodyPr>
            <a:normAutofit/>
          </a:bodyPr>
          <a:lstStyle/>
          <a:p>
            <a:r>
              <a:rPr lang="en-US" dirty="0" err="1" smtClean="0"/>
              <a:t>Ontstekingen</a:t>
            </a:r>
            <a:r>
              <a:rPr lang="en-US" dirty="0" smtClean="0"/>
              <a:t>: </a:t>
            </a:r>
            <a:r>
              <a:rPr lang="en-US" dirty="0" err="1" smtClean="0">
                <a:hlinkClick r:id="rId2"/>
              </a:rPr>
              <a:t>Tuberculose</a:t>
            </a:r>
            <a:endParaRPr lang="en-US" dirty="0" smtClean="0"/>
          </a:p>
          <a:p>
            <a:pPr lvl="1"/>
            <a:r>
              <a:rPr lang="nl-NL" altLang="nl-NL" dirty="0"/>
              <a:t>Infectie door bacterie uit </a:t>
            </a:r>
            <a:r>
              <a:rPr lang="nl-NL" altLang="nl-NL" i="1" dirty="0" err="1"/>
              <a:t>Mycobacteriumtuberculosis</a:t>
            </a:r>
            <a:r>
              <a:rPr lang="nl-NL" altLang="nl-NL" dirty="0"/>
              <a:t>-complex</a:t>
            </a:r>
          </a:p>
          <a:p>
            <a:pPr lvl="2"/>
            <a:r>
              <a:rPr lang="nl-NL" altLang="nl-NL" i="1" dirty="0"/>
              <a:t>M. </a:t>
            </a:r>
            <a:r>
              <a:rPr lang="nl-NL" altLang="nl-NL" i="1" dirty="0" err="1"/>
              <a:t>tuberculosis</a:t>
            </a:r>
            <a:endParaRPr lang="nl-NL" altLang="nl-NL" i="1" dirty="0"/>
          </a:p>
          <a:p>
            <a:pPr lvl="2"/>
            <a:r>
              <a:rPr lang="nl-NL" altLang="nl-NL" i="1" dirty="0"/>
              <a:t>M. </a:t>
            </a:r>
            <a:r>
              <a:rPr lang="nl-NL" altLang="nl-NL" i="1" dirty="0" err="1"/>
              <a:t>bovis</a:t>
            </a:r>
            <a:endParaRPr lang="nl-NL" altLang="nl-NL" i="1" dirty="0"/>
          </a:p>
          <a:p>
            <a:pPr lvl="2"/>
            <a:r>
              <a:rPr lang="nl-NL" altLang="nl-NL" i="1" dirty="0"/>
              <a:t>M. </a:t>
            </a:r>
            <a:r>
              <a:rPr lang="nl-NL" altLang="nl-NL" i="1" dirty="0" err="1"/>
              <a:t>africanum</a:t>
            </a:r>
            <a:r>
              <a:rPr lang="nl-NL" altLang="nl-NL" dirty="0"/>
              <a:t> e.a.</a:t>
            </a:r>
          </a:p>
          <a:p>
            <a:pPr lvl="1"/>
            <a:r>
              <a:rPr lang="nl-NL" altLang="nl-NL" dirty="0"/>
              <a:t>Typerende ‘</a:t>
            </a:r>
            <a:r>
              <a:rPr lang="nl-NL" altLang="nl-NL" dirty="0" err="1"/>
              <a:t>tubercula</a:t>
            </a:r>
            <a:r>
              <a:rPr lang="nl-NL" altLang="nl-NL" dirty="0"/>
              <a:t>’ (Latijn, meervoud voor knobbel) in de aangedane weefsels (</a:t>
            </a:r>
            <a:r>
              <a:rPr lang="nl-NL" altLang="nl-NL" dirty="0" err="1"/>
              <a:t>granulomateuze</a:t>
            </a:r>
            <a:r>
              <a:rPr lang="nl-NL" altLang="nl-NL" dirty="0"/>
              <a:t> ontstekingsreactie) </a:t>
            </a:r>
          </a:p>
          <a:p>
            <a:endParaRPr lang="en-US" dirty="0" smtClean="0"/>
          </a:p>
          <a:p>
            <a:endParaRPr lang="nl-NL" dirty="0"/>
          </a:p>
        </p:txBody>
      </p:sp>
    </p:spTree>
    <p:extLst>
      <p:ext uri="{BB962C8B-B14F-4D97-AF65-F5344CB8AC3E}">
        <p14:creationId xmlns:p14="http://schemas.microsoft.com/office/powerpoint/2010/main" val="250627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tuberculosis_2_lancast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182688"/>
            <a:ext cx="5256212"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257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nl-NL" altLang="nl-NL" smtClean="0"/>
          </a:p>
        </p:txBody>
      </p:sp>
      <p:sp>
        <p:nvSpPr>
          <p:cNvPr id="7171" name="Rectangle 3"/>
          <p:cNvSpPr>
            <a:spLocks noGrp="1" noChangeArrowheads="1"/>
          </p:cNvSpPr>
          <p:nvPr>
            <p:ph idx="1"/>
          </p:nvPr>
        </p:nvSpPr>
        <p:spPr/>
        <p:txBody>
          <a:bodyPr/>
          <a:lstStyle/>
          <a:p>
            <a:pPr eaLnBrk="1" hangingPunct="1">
              <a:lnSpc>
                <a:spcPct val="90000"/>
              </a:lnSpc>
            </a:pPr>
            <a:r>
              <a:rPr lang="nl-NL" altLang="nl-NL" smtClean="0"/>
              <a:t>De Mens: ademhaling (Teleac, 19 min)</a:t>
            </a:r>
          </a:p>
          <a:p>
            <a:pPr lvl="1" eaLnBrk="1" hangingPunct="1">
              <a:lnSpc>
                <a:spcPct val="90000"/>
              </a:lnSpc>
            </a:pPr>
            <a:r>
              <a:rPr lang="nl-NL" altLang="nl-NL" smtClean="0">
                <a:hlinkClick r:id="rId2"/>
              </a:rPr>
              <a:t>http://beta.uitzendinggemist.nl/afleveringen/1089231-de-ademhaling</a:t>
            </a:r>
            <a:r>
              <a:rPr lang="nl-NL" altLang="nl-NL" smtClean="0"/>
              <a:t> </a:t>
            </a:r>
          </a:p>
          <a:p>
            <a:pPr eaLnBrk="1" hangingPunct="1">
              <a:lnSpc>
                <a:spcPct val="90000"/>
              </a:lnSpc>
            </a:pPr>
            <a:r>
              <a:rPr lang="nl-NL" altLang="nl-NL" smtClean="0"/>
              <a:t>Globale uitleg ademhaling 1:08</a:t>
            </a:r>
          </a:p>
          <a:p>
            <a:pPr lvl="1" eaLnBrk="1" hangingPunct="1">
              <a:lnSpc>
                <a:spcPct val="90000"/>
              </a:lnSpc>
            </a:pPr>
            <a:r>
              <a:rPr lang="nl-NL" altLang="nl-NL" smtClean="0">
                <a:hlinkClick r:id="rId3"/>
              </a:rPr>
              <a:t>http://www.schooltv.nl/beeldbank/clip/20081204_lucht01</a:t>
            </a:r>
            <a:endParaRPr lang="nl-NL" altLang="nl-NL" smtClean="0"/>
          </a:p>
          <a:p>
            <a:pPr eaLnBrk="1" hangingPunct="1">
              <a:lnSpc>
                <a:spcPct val="90000"/>
              </a:lnSpc>
            </a:pPr>
            <a:r>
              <a:rPr lang="nl-NL" altLang="nl-NL" smtClean="0"/>
              <a:t>Proef ademhaling 0:25</a:t>
            </a:r>
          </a:p>
          <a:p>
            <a:pPr lvl="1" eaLnBrk="1" hangingPunct="1">
              <a:lnSpc>
                <a:spcPct val="90000"/>
              </a:lnSpc>
            </a:pPr>
            <a:r>
              <a:rPr lang="nl-NL" altLang="nl-NL" smtClean="0">
                <a:hlinkClick r:id="rId4"/>
              </a:rPr>
              <a:t>http://www.schooltv.nl/beeldbank/clip/20030108_ademhaling04</a:t>
            </a:r>
            <a:endParaRPr lang="nl-NL" altLang="nl-NL" smtClean="0"/>
          </a:p>
        </p:txBody>
      </p:sp>
    </p:spTree>
    <p:extLst>
      <p:ext uri="{BB962C8B-B14F-4D97-AF65-F5344CB8AC3E}">
        <p14:creationId xmlns:p14="http://schemas.microsoft.com/office/powerpoint/2010/main" val="2047824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nl-NL" altLang="nl-NL" sz="4000" smtClean="0"/>
              <a:t>Biodoen ademhaling en gaswisseling</a:t>
            </a:r>
          </a:p>
        </p:txBody>
      </p:sp>
      <p:sp>
        <p:nvSpPr>
          <p:cNvPr id="8195" name="Rectangle 3"/>
          <p:cNvSpPr>
            <a:spLocks noGrp="1" noChangeArrowheads="1"/>
          </p:cNvSpPr>
          <p:nvPr>
            <p:ph idx="1"/>
          </p:nvPr>
        </p:nvSpPr>
        <p:spPr>
          <a:xfrm>
            <a:off x="457200" y="1600200"/>
            <a:ext cx="8229600" cy="5257800"/>
          </a:xfrm>
        </p:spPr>
        <p:txBody>
          <a:bodyPr>
            <a:normAutofit/>
          </a:bodyPr>
          <a:lstStyle/>
          <a:p>
            <a:pPr eaLnBrk="1" hangingPunct="1">
              <a:lnSpc>
                <a:spcPct val="80000"/>
              </a:lnSpc>
            </a:pPr>
            <a:r>
              <a:rPr lang="nl-NL" altLang="nl-NL" sz="2400" smtClean="0"/>
              <a:t>1: 4:52</a:t>
            </a:r>
          </a:p>
          <a:p>
            <a:pPr lvl="1" eaLnBrk="1" hangingPunct="1">
              <a:lnSpc>
                <a:spcPct val="80000"/>
              </a:lnSpc>
            </a:pPr>
            <a:r>
              <a:rPr lang="nl-NL" altLang="nl-NL" sz="2000" smtClean="0">
                <a:hlinkClick r:id="rId2"/>
              </a:rPr>
              <a:t>http://www.youtube.com/watch?v=6tFzXJtQCRQ&amp;feature=related</a:t>
            </a:r>
            <a:endParaRPr lang="nl-NL" altLang="nl-NL" sz="2000" smtClean="0"/>
          </a:p>
          <a:p>
            <a:pPr eaLnBrk="1" hangingPunct="1">
              <a:lnSpc>
                <a:spcPct val="80000"/>
              </a:lnSpc>
            </a:pPr>
            <a:r>
              <a:rPr lang="nl-NL" altLang="nl-NL" sz="2400" smtClean="0"/>
              <a:t>2: 5:33</a:t>
            </a:r>
          </a:p>
          <a:p>
            <a:pPr lvl="1" eaLnBrk="1" hangingPunct="1">
              <a:lnSpc>
                <a:spcPct val="80000"/>
              </a:lnSpc>
            </a:pPr>
            <a:r>
              <a:rPr lang="nl-NL" altLang="nl-NL" sz="2000" smtClean="0">
                <a:hlinkClick r:id="rId3"/>
              </a:rPr>
              <a:t>http://www.youtube.com/watch?v=bjzr8IUyw2k&amp;feature=related</a:t>
            </a:r>
            <a:endParaRPr lang="nl-NL" altLang="nl-NL" sz="2000" smtClean="0"/>
          </a:p>
          <a:p>
            <a:pPr eaLnBrk="1" hangingPunct="1">
              <a:lnSpc>
                <a:spcPct val="80000"/>
              </a:lnSpc>
            </a:pPr>
            <a:r>
              <a:rPr lang="nl-NL" altLang="nl-NL" sz="2400" smtClean="0"/>
              <a:t>3: 6:34</a:t>
            </a:r>
          </a:p>
          <a:p>
            <a:pPr lvl="1" eaLnBrk="1" hangingPunct="1">
              <a:lnSpc>
                <a:spcPct val="80000"/>
              </a:lnSpc>
            </a:pPr>
            <a:r>
              <a:rPr lang="nl-NL" altLang="nl-NL" sz="2000" smtClean="0">
                <a:hlinkClick r:id="rId4"/>
              </a:rPr>
              <a:t>http://www.youtube.com/watch?v=7OOlPg4b038&amp;feature=related</a:t>
            </a:r>
            <a:endParaRPr lang="nl-NL" altLang="nl-NL" sz="2000" smtClean="0"/>
          </a:p>
          <a:p>
            <a:pPr eaLnBrk="1" hangingPunct="1">
              <a:lnSpc>
                <a:spcPct val="80000"/>
              </a:lnSpc>
            </a:pPr>
            <a:r>
              <a:rPr lang="nl-NL" altLang="nl-NL" sz="2400" smtClean="0"/>
              <a:t>4: 5:31</a:t>
            </a:r>
          </a:p>
          <a:p>
            <a:pPr lvl="1" eaLnBrk="1" hangingPunct="1">
              <a:lnSpc>
                <a:spcPct val="80000"/>
              </a:lnSpc>
            </a:pPr>
            <a:r>
              <a:rPr lang="nl-NL" altLang="nl-NL" sz="2000" smtClean="0">
                <a:hlinkClick r:id="rId5"/>
              </a:rPr>
              <a:t>http://www.youtube.com/watch?v=Uofgpu98ASU&amp;feature=related</a:t>
            </a:r>
            <a:endParaRPr lang="nl-NL" altLang="nl-NL" sz="2000" smtClean="0"/>
          </a:p>
          <a:p>
            <a:pPr eaLnBrk="1" hangingPunct="1">
              <a:lnSpc>
                <a:spcPct val="80000"/>
              </a:lnSpc>
            </a:pPr>
            <a:r>
              <a:rPr lang="nl-NL" altLang="nl-NL" sz="2400" smtClean="0"/>
              <a:t>5: 5:42</a:t>
            </a:r>
          </a:p>
          <a:p>
            <a:pPr lvl="1" eaLnBrk="1" hangingPunct="1">
              <a:lnSpc>
                <a:spcPct val="80000"/>
              </a:lnSpc>
            </a:pPr>
            <a:r>
              <a:rPr lang="nl-NL" altLang="nl-NL" sz="2000" smtClean="0">
                <a:hlinkClick r:id="rId6"/>
              </a:rPr>
              <a:t>http://www.youtube.com/watch?v=oEXrkIZgNNk&amp;feature=related</a:t>
            </a:r>
            <a:endParaRPr lang="nl-NL" altLang="nl-NL" sz="2000" smtClean="0"/>
          </a:p>
          <a:p>
            <a:pPr eaLnBrk="1" hangingPunct="1">
              <a:lnSpc>
                <a:spcPct val="80000"/>
              </a:lnSpc>
            </a:pPr>
            <a:r>
              <a:rPr lang="nl-NL" altLang="nl-NL" sz="2400" smtClean="0"/>
              <a:t>6: 7:47 </a:t>
            </a:r>
          </a:p>
          <a:p>
            <a:pPr lvl="1" eaLnBrk="1" hangingPunct="1">
              <a:lnSpc>
                <a:spcPct val="80000"/>
              </a:lnSpc>
            </a:pPr>
            <a:r>
              <a:rPr lang="nl-NL" altLang="nl-NL" sz="2000" smtClean="0">
                <a:hlinkClick r:id="rId7"/>
              </a:rPr>
              <a:t>http://www.youtube.com/watch?v=5NB3sctb2zw&amp;feature=related</a:t>
            </a:r>
            <a:endParaRPr lang="nl-NL" altLang="nl-NL" sz="2000" smtClean="0"/>
          </a:p>
          <a:p>
            <a:pPr eaLnBrk="1" hangingPunct="1">
              <a:lnSpc>
                <a:spcPct val="80000"/>
              </a:lnSpc>
            </a:pPr>
            <a:endParaRPr lang="nl-NL" altLang="nl-NL" sz="2400" smtClean="0"/>
          </a:p>
          <a:p>
            <a:pPr eaLnBrk="1" hangingPunct="1">
              <a:lnSpc>
                <a:spcPct val="80000"/>
              </a:lnSpc>
            </a:pPr>
            <a:endParaRPr lang="nl-NL" altLang="nl-NL" sz="2400" smtClean="0"/>
          </a:p>
        </p:txBody>
      </p:sp>
    </p:spTree>
    <p:extLst>
      <p:ext uri="{BB962C8B-B14F-4D97-AF65-F5344CB8AC3E}">
        <p14:creationId xmlns:p14="http://schemas.microsoft.com/office/powerpoint/2010/main" val="236695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r>
              <a:rPr lang="nl-NL" altLang="nl-NL" smtClean="0"/>
              <a:t>Tuberculose</a:t>
            </a:r>
          </a:p>
        </p:txBody>
      </p:sp>
      <p:sp>
        <p:nvSpPr>
          <p:cNvPr id="26627" name="Rectangle 3"/>
          <p:cNvSpPr>
            <a:spLocks noGrp="1"/>
          </p:cNvSpPr>
          <p:nvPr>
            <p:ph idx="1"/>
          </p:nvPr>
        </p:nvSpPr>
        <p:spPr/>
        <p:txBody>
          <a:bodyPr>
            <a:normAutofit/>
          </a:bodyPr>
          <a:lstStyle/>
          <a:p>
            <a:pPr eaLnBrk="1" hangingPunct="1">
              <a:lnSpc>
                <a:spcPct val="90000"/>
              </a:lnSpc>
            </a:pPr>
            <a:r>
              <a:rPr lang="nl-NL" altLang="nl-NL" smtClean="0"/>
              <a:t>kan na infectie lange tijd (een mensenleven) latent aanwezig blijven</a:t>
            </a:r>
          </a:p>
          <a:p>
            <a:pPr eaLnBrk="1" hangingPunct="1">
              <a:lnSpc>
                <a:spcPct val="90000"/>
              </a:lnSpc>
            </a:pPr>
            <a:r>
              <a:rPr lang="nl-NL" altLang="nl-NL" smtClean="0"/>
              <a:t>Kan onder “gunstige” omstandigheden opnieuw gaan delen en ziekteverschijnselen veroorzaken</a:t>
            </a:r>
          </a:p>
          <a:p>
            <a:pPr eaLnBrk="1" hangingPunct="1">
              <a:lnSpc>
                <a:spcPct val="80000"/>
              </a:lnSpc>
            </a:pPr>
            <a:r>
              <a:rPr lang="nl-NL" altLang="nl-NL" smtClean="0"/>
              <a:t>Kan m.n. longen (pulmonaal, 49%), hersenvliezen, lymfeklieren, skelet, gewrichten, nieren en darmen (extra-pulmonaal, 41%) aantasten.</a:t>
            </a:r>
          </a:p>
          <a:p>
            <a:pPr eaLnBrk="1" hangingPunct="1">
              <a:lnSpc>
                <a:spcPct val="80000"/>
              </a:lnSpc>
            </a:pPr>
            <a:r>
              <a:rPr lang="nl-NL" altLang="nl-NL" smtClean="0"/>
              <a:t>Onbehandeld meestal vroegtijdige dood.</a:t>
            </a:r>
          </a:p>
        </p:txBody>
      </p:sp>
    </p:spTree>
    <p:extLst>
      <p:ext uri="{BB962C8B-B14F-4D97-AF65-F5344CB8AC3E}">
        <p14:creationId xmlns:p14="http://schemas.microsoft.com/office/powerpoint/2010/main" val="4185540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idx="4294967295"/>
          </p:nvPr>
        </p:nvSpPr>
        <p:spPr>
          <a:xfrm>
            <a:off x="0" y="274638"/>
            <a:ext cx="8229600" cy="1143000"/>
          </a:xfrm>
        </p:spPr>
        <p:txBody>
          <a:bodyPr/>
          <a:lstStyle/>
          <a:p>
            <a:pPr eaLnBrk="1" hangingPunct="1"/>
            <a:r>
              <a:rPr lang="nl-NL" altLang="nl-NL" smtClean="0"/>
              <a:t>Voorkomen</a:t>
            </a:r>
          </a:p>
        </p:txBody>
      </p:sp>
      <p:sp>
        <p:nvSpPr>
          <p:cNvPr id="27651" name="Tijdelijke aanduiding voor inhoud 2"/>
          <p:cNvSpPr>
            <a:spLocks noGrp="1"/>
          </p:cNvSpPr>
          <p:nvPr>
            <p:ph idx="4294967295"/>
          </p:nvPr>
        </p:nvSpPr>
        <p:spPr>
          <a:xfrm>
            <a:off x="0" y="1600200"/>
            <a:ext cx="8229600" cy="4525963"/>
          </a:xfrm>
        </p:spPr>
        <p:txBody>
          <a:bodyPr>
            <a:normAutofit/>
          </a:bodyPr>
          <a:lstStyle/>
          <a:p>
            <a:pPr eaLnBrk="1" hangingPunct="1"/>
            <a:r>
              <a:rPr lang="nl-NL" altLang="nl-NL" smtClean="0"/>
              <a:t>Vergeleken met vroeger sterk teruggedrongen.</a:t>
            </a:r>
          </a:p>
          <a:p>
            <a:pPr eaLnBrk="1" hangingPunct="1"/>
            <a:r>
              <a:rPr lang="nl-NL" altLang="nl-NL" smtClean="0"/>
              <a:t>In NL lage incidentie: 1344 in 2004, 43% had NL nationaliteit, 78 doden.</a:t>
            </a:r>
          </a:p>
          <a:p>
            <a:pPr eaLnBrk="1" hangingPunct="1"/>
            <a:r>
              <a:rPr lang="nl-NL" altLang="nl-NL" smtClean="0"/>
              <a:t>Neemt wereldwijd weer toe, m.n. in Rusland e.d. in gevangenissen en in resistente vorm.</a:t>
            </a:r>
          </a:p>
          <a:p>
            <a:pPr eaLnBrk="1" hangingPunct="1"/>
            <a:r>
              <a:rPr lang="nl-NL" altLang="nl-NL" smtClean="0"/>
              <a:t>Risicogroepen zijn verslaafden, (al dan niet illegale) buitenlanders en gedetineerden.</a:t>
            </a:r>
          </a:p>
        </p:txBody>
      </p:sp>
    </p:spTree>
    <p:extLst>
      <p:ext uri="{BB962C8B-B14F-4D97-AF65-F5344CB8AC3E}">
        <p14:creationId xmlns:p14="http://schemas.microsoft.com/office/powerpoint/2010/main" val="274201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0722" name="Afbeelding 5" descr="tbc voorkomen europ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063" y="1285875"/>
            <a:ext cx="61626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kstvak 6"/>
          <p:cNvSpPr txBox="1">
            <a:spLocks noChangeArrowheads="1"/>
          </p:cNvSpPr>
          <p:nvPr/>
        </p:nvSpPr>
        <p:spPr bwMode="auto">
          <a:xfrm>
            <a:off x="1071563" y="571500"/>
            <a:ext cx="7485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4000">
                <a:latin typeface="Calibri" pitchFamily="34" charset="0"/>
              </a:rPr>
              <a:t>Voorkomen tuberculose in Europa</a:t>
            </a:r>
          </a:p>
        </p:txBody>
      </p:sp>
    </p:spTree>
    <p:extLst>
      <p:ext uri="{BB962C8B-B14F-4D97-AF65-F5344CB8AC3E}">
        <p14:creationId xmlns:p14="http://schemas.microsoft.com/office/powerpoint/2010/main" val="666406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20090915_193635_Map_tubercu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97000"/>
            <a:ext cx="87852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323850" y="5445125"/>
            <a:ext cx="868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a:t>80% van de gevallen van tuberculose doet zich voor in de rood aangegeven landen.</a:t>
            </a:r>
          </a:p>
          <a:p>
            <a:pPr eaLnBrk="1" hangingPunct="1"/>
            <a:r>
              <a:rPr lang="nl-NL" altLang="nl-NL"/>
              <a:t>Bron: Wereldgezondheidsorganisatie. </a:t>
            </a:r>
          </a:p>
        </p:txBody>
      </p:sp>
    </p:spTree>
    <p:extLst>
      <p:ext uri="{BB962C8B-B14F-4D97-AF65-F5344CB8AC3E}">
        <p14:creationId xmlns:p14="http://schemas.microsoft.com/office/powerpoint/2010/main" val="442515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idx="4294967295"/>
          </p:nvPr>
        </p:nvSpPr>
        <p:spPr>
          <a:xfrm>
            <a:off x="0" y="274638"/>
            <a:ext cx="8229600" cy="1143000"/>
          </a:xfrm>
        </p:spPr>
        <p:txBody>
          <a:bodyPr/>
          <a:lstStyle/>
          <a:p>
            <a:pPr eaLnBrk="1" hangingPunct="1"/>
            <a:r>
              <a:rPr lang="nl-NL" altLang="nl-NL" smtClean="0"/>
              <a:t>Longtuberculose</a:t>
            </a:r>
          </a:p>
        </p:txBody>
      </p:sp>
      <p:sp>
        <p:nvSpPr>
          <p:cNvPr id="3" name="Tijdelijke aanduiding voor inhoud 2"/>
          <p:cNvSpPr>
            <a:spLocks noGrp="1"/>
          </p:cNvSpPr>
          <p:nvPr>
            <p:ph idx="4294967295"/>
          </p:nvPr>
        </p:nvSpPr>
        <p:spPr>
          <a:xfrm>
            <a:off x="0" y="1600200"/>
            <a:ext cx="8229600" cy="4829175"/>
          </a:xfrm>
        </p:spPr>
        <p:txBody>
          <a:bodyPr rtlCol="0">
            <a:normAutofit fontScale="92500" lnSpcReduction="20000"/>
          </a:bodyPr>
          <a:lstStyle/>
          <a:p>
            <a:pPr eaLnBrk="1" fontAlgn="auto" hangingPunct="1">
              <a:spcAft>
                <a:spcPts val="0"/>
              </a:spcAft>
              <a:buFont typeface="Arial" pitchFamily="34" charset="0"/>
              <a:buChar char="•"/>
              <a:defRPr/>
            </a:pPr>
            <a:r>
              <a:rPr lang="nl-NL" dirty="0" smtClean="0"/>
              <a:t>Klachten zijn aspecifiek:</a:t>
            </a:r>
          </a:p>
          <a:p>
            <a:pPr lvl="1" eaLnBrk="1" fontAlgn="auto" hangingPunct="1">
              <a:spcAft>
                <a:spcPts val="0"/>
              </a:spcAft>
              <a:buFont typeface="Arial" pitchFamily="34" charset="0"/>
              <a:buChar char="–"/>
              <a:defRPr/>
            </a:pPr>
            <a:r>
              <a:rPr lang="nl-NL" dirty="0" smtClean="0"/>
              <a:t>hoesten, vermoeidheid, koorts, vermagering en nachtzweten</a:t>
            </a:r>
          </a:p>
          <a:p>
            <a:pPr eaLnBrk="1" fontAlgn="auto" hangingPunct="1">
              <a:spcAft>
                <a:spcPts val="0"/>
              </a:spcAft>
              <a:buFont typeface="Arial" pitchFamily="34" charset="0"/>
              <a:buChar char="•"/>
              <a:defRPr/>
            </a:pPr>
            <a:r>
              <a:rPr lang="nl-NL" dirty="0" smtClean="0"/>
              <a:t>Ontstekingshaard kan doorbreken tot in slijmvlies luchtwegen, dan bacillen in sputum: open TB &gt; besmettingsgevaar (afhankelijk van aantal bacillen in sputum)</a:t>
            </a:r>
          </a:p>
          <a:p>
            <a:pPr eaLnBrk="1" fontAlgn="auto" hangingPunct="1">
              <a:spcAft>
                <a:spcPts val="0"/>
              </a:spcAft>
              <a:buFont typeface="Arial" pitchFamily="34" charset="0"/>
              <a:buChar char="•"/>
              <a:defRPr/>
            </a:pPr>
            <a:r>
              <a:rPr lang="nl-NL" u="sng" dirty="0" smtClean="0"/>
              <a:t>Complicaties: </a:t>
            </a:r>
            <a:r>
              <a:rPr lang="nl-NL" dirty="0" err="1" smtClean="0"/>
              <a:t>atelectase</a:t>
            </a:r>
            <a:r>
              <a:rPr lang="nl-NL" dirty="0" smtClean="0"/>
              <a:t>, verspreiding –via bloed- bijv. leidend tot pleuritis of meningitis; zeldzaam is verspreiding door hele lichaam (= </a:t>
            </a:r>
            <a:r>
              <a:rPr lang="nl-NL" dirty="0" err="1" smtClean="0"/>
              <a:t>miliaire</a:t>
            </a:r>
            <a:r>
              <a:rPr lang="nl-NL" dirty="0" smtClean="0"/>
              <a:t> TB), risico bij jongeren groter</a:t>
            </a:r>
          </a:p>
          <a:p>
            <a:pPr eaLnBrk="1" fontAlgn="auto" hangingPunct="1">
              <a:spcAft>
                <a:spcPts val="0"/>
              </a:spcAft>
              <a:buFont typeface="Arial" pitchFamily="34" charset="0"/>
              <a:buChar char="•"/>
              <a:defRPr/>
            </a:pPr>
            <a:r>
              <a:rPr lang="nl-NL" dirty="0" smtClean="0"/>
              <a:t>Genezing goed mogelijk (mits niet resistent) maar regelmatig restverschijnselen (</a:t>
            </a:r>
            <a:r>
              <a:rPr lang="nl-NL" dirty="0" err="1" smtClean="0"/>
              <a:t>longfibrose</a:t>
            </a:r>
            <a:r>
              <a:rPr lang="nl-NL" dirty="0" smtClean="0"/>
              <a:t>)</a:t>
            </a:r>
          </a:p>
        </p:txBody>
      </p:sp>
    </p:spTree>
    <p:extLst>
      <p:ext uri="{BB962C8B-B14F-4D97-AF65-F5344CB8AC3E}">
        <p14:creationId xmlns:p14="http://schemas.microsoft.com/office/powerpoint/2010/main" val="2315712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5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258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n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7481887"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754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Afbeelding 1" descr="Miliaire-T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185275" cy="9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386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Tuberculose_pulmo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946545"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576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idx="4294967295"/>
          </p:nvPr>
        </p:nvSpPr>
        <p:spPr>
          <a:xfrm>
            <a:off x="0" y="274638"/>
            <a:ext cx="8229600" cy="1143000"/>
          </a:xfrm>
        </p:spPr>
        <p:txBody>
          <a:bodyPr/>
          <a:lstStyle/>
          <a:p>
            <a:pPr eaLnBrk="1" hangingPunct="1"/>
            <a:r>
              <a:rPr lang="nl-NL" altLang="nl-NL" smtClean="0"/>
              <a:t>Behandeling / preventie</a:t>
            </a:r>
          </a:p>
        </p:txBody>
      </p:sp>
      <p:sp>
        <p:nvSpPr>
          <p:cNvPr id="3" name="Tijdelijke aanduiding voor inhoud 2"/>
          <p:cNvSpPr>
            <a:spLocks noGrp="1"/>
          </p:cNvSpPr>
          <p:nvPr>
            <p:ph idx="4294967295"/>
          </p:nvPr>
        </p:nvSpPr>
        <p:spPr>
          <a:xfrm>
            <a:off x="0" y="1600200"/>
            <a:ext cx="8229600" cy="4829175"/>
          </a:xfrm>
        </p:spPr>
        <p:txBody>
          <a:bodyPr rtlCol="0">
            <a:normAutofit fontScale="70000" lnSpcReduction="20000"/>
          </a:bodyPr>
          <a:lstStyle/>
          <a:p>
            <a:pPr eaLnBrk="1" fontAlgn="auto" hangingPunct="1">
              <a:spcAft>
                <a:spcPts val="0"/>
              </a:spcAft>
              <a:buFont typeface="Arial" pitchFamily="34" charset="0"/>
              <a:buChar char="•"/>
              <a:defRPr/>
            </a:pPr>
            <a:r>
              <a:rPr lang="nl-NL" dirty="0" smtClean="0"/>
              <a:t>BCG </a:t>
            </a:r>
            <a:r>
              <a:rPr lang="nl-NL" u="sng" dirty="0" smtClean="0"/>
              <a:t>vaccinatie</a:t>
            </a:r>
            <a:r>
              <a:rPr lang="nl-NL" dirty="0" smtClean="0"/>
              <a:t> mogelijk, in NL weinig want:</a:t>
            </a:r>
          </a:p>
          <a:p>
            <a:pPr lvl="1" eaLnBrk="1" fontAlgn="auto" hangingPunct="1">
              <a:spcAft>
                <a:spcPts val="0"/>
              </a:spcAft>
              <a:buFont typeface="Arial" pitchFamily="34" charset="0"/>
              <a:buChar char="–"/>
              <a:defRPr/>
            </a:pPr>
            <a:r>
              <a:rPr lang="nl-NL" dirty="0" smtClean="0"/>
              <a:t>Voorkomt wel complicaties, maar niet ziekte en dus besmettelijkheid</a:t>
            </a:r>
          </a:p>
          <a:p>
            <a:pPr lvl="1" eaLnBrk="1" fontAlgn="auto" hangingPunct="1">
              <a:spcAft>
                <a:spcPts val="0"/>
              </a:spcAft>
              <a:buFont typeface="Arial" pitchFamily="34" charset="0"/>
              <a:buChar char="–"/>
              <a:defRPr/>
            </a:pPr>
            <a:r>
              <a:rPr lang="nl-NL" dirty="0" smtClean="0"/>
              <a:t>Tuberculinereactie als snelle, goedkope test wordt onmogelijk</a:t>
            </a:r>
          </a:p>
          <a:p>
            <a:pPr eaLnBrk="1" fontAlgn="auto" hangingPunct="1">
              <a:spcAft>
                <a:spcPts val="0"/>
              </a:spcAft>
              <a:buFont typeface="Arial" pitchFamily="34" charset="0"/>
              <a:buChar char="•"/>
              <a:defRPr/>
            </a:pPr>
            <a:r>
              <a:rPr lang="nl-NL" u="sng" dirty="0" err="1" smtClean="0"/>
              <a:t>Tuberculostatica</a:t>
            </a:r>
            <a:r>
              <a:rPr lang="nl-NL" dirty="0" smtClean="0"/>
              <a:t> worden ter voorkoming van ontstaan actieve TB bij nieuwe besmettingen gegeven om ontstaan verdere besmettelijkheid te voorkomen (</a:t>
            </a:r>
            <a:r>
              <a:rPr lang="nl-NL" dirty="0" err="1" smtClean="0"/>
              <a:t>chemoprofylaxe</a:t>
            </a:r>
            <a:r>
              <a:rPr lang="nl-NL" dirty="0" smtClean="0"/>
              <a:t>)</a:t>
            </a:r>
          </a:p>
          <a:p>
            <a:pPr eaLnBrk="1" fontAlgn="auto" hangingPunct="1">
              <a:spcAft>
                <a:spcPts val="0"/>
              </a:spcAft>
              <a:buFont typeface="Arial" pitchFamily="34" charset="0"/>
              <a:buChar char="•"/>
              <a:defRPr/>
            </a:pPr>
            <a:r>
              <a:rPr lang="nl-NL" dirty="0" smtClean="0"/>
              <a:t>Bij open TB contacten </a:t>
            </a:r>
            <a:r>
              <a:rPr lang="nl-NL" u="sng" dirty="0" smtClean="0"/>
              <a:t>opsporen en preventief behandelen</a:t>
            </a:r>
          </a:p>
          <a:p>
            <a:pPr eaLnBrk="1" fontAlgn="auto" hangingPunct="1">
              <a:spcAft>
                <a:spcPts val="0"/>
              </a:spcAft>
              <a:buFont typeface="Arial" pitchFamily="34" charset="0"/>
              <a:buChar char="•"/>
              <a:defRPr/>
            </a:pPr>
            <a:r>
              <a:rPr lang="nl-NL" dirty="0" smtClean="0"/>
              <a:t>Actieve opsporing vindt bovendien plaats bij buitenlanders die langer dan 3 maanden in Nederland willen blijven, </a:t>
            </a:r>
            <a:r>
              <a:rPr lang="nl-NL" u="sng" dirty="0" smtClean="0"/>
              <a:t>asielzoekers</a:t>
            </a:r>
            <a:r>
              <a:rPr lang="nl-NL" dirty="0" smtClean="0"/>
              <a:t> (wekelijks worden alle centra bezocht) en elke nieuwe gedetineerde.</a:t>
            </a:r>
          </a:p>
          <a:p>
            <a:pPr eaLnBrk="1" fontAlgn="auto" hangingPunct="1">
              <a:spcAft>
                <a:spcPts val="0"/>
              </a:spcAft>
              <a:buFont typeface="Arial" pitchFamily="34" charset="0"/>
              <a:buChar char="•"/>
              <a:defRPr/>
            </a:pPr>
            <a:r>
              <a:rPr lang="nl-NL" dirty="0" smtClean="0"/>
              <a:t>“Half” behandelen leidt tot resistentie, in NL beginnen met 4 middelen en aanpassen n.a.v. kweek, kuur afmaken!</a:t>
            </a:r>
          </a:p>
          <a:p>
            <a:pPr eaLnBrk="1" fontAlgn="auto" hangingPunct="1">
              <a:spcAft>
                <a:spcPts val="0"/>
              </a:spcAft>
              <a:buFont typeface="Arial" pitchFamily="34" charset="0"/>
              <a:buChar char="•"/>
              <a:defRPr/>
            </a:pPr>
            <a:r>
              <a:rPr lang="nl-NL" dirty="0" smtClean="0"/>
              <a:t>NL: 10% resistent, 1 a 2 % multiresistent, stijgend indien eerder voor TB behandeld of mensen uit landen met veel resistente stammen</a:t>
            </a:r>
          </a:p>
        </p:txBody>
      </p:sp>
    </p:spTree>
    <p:extLst>
      <p:ext uri="{BB962C8B-B14F-4D97-AF65-F5344CB8AC3E}">
        <p14:creationId xmlns:p14="http://schemas.microsoft.com/office/powerpoint/2010/main" val="4204306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4294967295"/>
            <p:extLst>
              <p:ext uri="{D42A27DB-BD31-4B8C-83A1-F6EECF244321}">
                <p14:modId xmlns:p14="http://schemas.microsoft.com/office/powerpoint/2010/main" val="2214286212"/>
              </p:ext>
            </p:extLst>
          </p:nvPr>
        </p:nvGraphicFramePr>
        <p:xfrm>
          <a:off x="395536" y="1196752"/>
          <a:ext cx="8229600" cy="6766496"/>
        </p:xfrm>
        <a:graphic>
          <a:graphicData uri="http://schemas.openxmlformats.org/drawingml/2006/table">
            <a:tbl>
              <a:tblPr firstRow="1" bandRow="1">
                <a:tableStyleId>{5C22544A-7EE6-4342-B048-85BDC9FD1C3A}</a:tableStyleId>
              </a:tblPr>
              <a:tblGrid>
                <a:gridCol w="2743200"/>
                <a:gridCol w="2743200"/>
                <a:gridCol w="2743200"/>
              </a:tblGrid>
              <a:tr h="640047">
                <a:tc>
                  <a:txBody>
                    <a:bodyPr/>
                    <a:lstStyle/>
                    <a:p>
                      <a:r>
                        <a:rPr lang="nl-NL" sz="1800" dirty="0"/>
                        <a:t>Diagnostiek </a:t>
                      </a:r>
                    </a:p>
                  </a:txBody>
                  <a:tcPr marT="45716" marB="45716"/>
                </a:tc>
                <a:tc>
                  <a:txBody>
                    <a:bodyPr/>
                    <a:lstStyle/>
                    <a:p>
                      <a:r>
                        <a:rPr lang="nl-NL" sz="1800"/>
                        <a:t>Beoogd effect</a:t>
                      </a:r>
                    </a:p>
                    <a:p>
                      <a:r>
                        <a:rPr lang="nl-NL" sz="1800"/>
                        <a:t>aantonen of opsporen van: </a:t>
                      </a:r>
                    </a:p>
                  </a:txBody>
                  <a:tcPr marT="45716" marB="45716"/>
                </a:tc>
                <a:tc>
                  <a:txBody>
                    <a:bodyPr/>
                    <a:lstStyle/>
                    <a:p>
                      <a:r>
                        <a:rPr lang="nl-NL" sz="1800" dirty="0"/>
                        <a:t>Huidig gebruik </a:t>
                      </a:r>
                    </a:p>
                  </a:txBody>
                  <a:tcPr marT="45716" marB="45716"/>
                </a:tc>
              </a:tr>
              <a:tr h="914354">
                <a:tc>
                  <a:txBody>
                    <a:bodyPr/>
                    <a:lstStyle/>
                    <a:p>
                      <a:pPr algn="l"/>
                      <a:r>
                        <a:rPr lang="nl-NL" sz="1800"/>
                        <a:t>röntgenfoto </a:t>
                      </a:r>
                    </a:p>
                  </a:txBody>
                  <a:tcPr marT="45716" marB="45716"/>
                </a:tc>
                <a:tc>
                  <a:txBody>
                    <a:bodyPr/>
                    <a:lstStyle/>
                    <a:p>
                      <a:pPr algn="l"/>
                      <a:r>
                        <a:rPr lang="nl-NL" sz="1800"/>
                        <a:t>longafwijkingen passend bij actieve long- of intrathoracale tuberculose</a:t>
                      </a:r>
                    </a:p>
                  </a:txBody>
                  <a:tcPr marT="45716" marB="45716"/>
                </a:tc>
                <a:tc>
                  <a:txBody>
                    <a:bodyPr/>
                    <a:lstStyle/>
                    <a:p>
                      <a:pPr algn="l"/>
                      <a:r>
                        <a:rPr lang="nl-NL" sz="1800" dirty="0"/>
                        <a:t>routine</a:t>
                      </a:r>
                    </a:p>
                  </a:txBody>
                  <a:tcPr marT="45716" marB="45716"/>
                </a:tc>
              </a:tr>
              <a:tr h="370803">
                <a:tc>
                  <a:txBody>
                    <a:bodyPr/>
                    <a:lstStyle/>
                    <a:p>
                      <a:pPr algn="l"/>
                      <a:r>
                        <a:rPr lang="nl-NL" sz="1800"/>
                        <a:t>microscopisch onderzoek</a:t>
                      </a:r>
                    </a:p>
                  </a:txBody>
                  <a:tcPr marT="45716" marB="45716"/>
                </a:tc>
                <a:tc>
                  <a:txBody>
                    <a:bodyPr/>
                    <a:lstStyle/>
                    <a:p>
                      <a:pPr algn="l"/>
                      <a:r>
                        <a:rPr lang="nl-NL" sz="1800"/>
                        <a:t>tuberkelbacteriën</a:t>
                      </a:r>
                    </a:p>
                  </a:txBody>
                  <a:tcPr marT="45716" marB="45716"/>
                </a:tc>
                <a:tc>
                  <a:txBody>
                    <a:bodyPr/>
                    <a:lstStyle/>
                    <a:p>
                      <a:pPr algn="l"/>
                      <a:r>
                        <a:rPr lang="nl-NL" sz="1800"/>
                        <a:t>routine</a:t>
                      </a:r>
                    </a:p>
                  </a:txBody>
                  <a:tcPr marT="45716" marB="45716"/>
                </a:tc>
              </a:tr>
              <a:tr h="640047">
                <a:tc>
                  <a:txBody>
                    <a:bodyPr/>
                    <a:lstStyle/>
                    <a:p>
                      <a:pPr algn="l"/>
                      <a:r>
                        <a:rPr lang="nl-NL" sz="1800"/>
                        <a:t>kweek</a:t>
                      </a:r>
                    </a:p>
                  </a:txBody>
                  <a:tcPr marT="45716" marB="45716"/>
                </a:tc>
                <a:tc>
                  <a:txBody>
                    <a:bodyPr/>
                    <a:lstStyle/>
                    <a:p>
                      <a:pPr algn="l"/>
                      <a:r>
                        <a:rPr lang="nl-NL" sz="1800" dirty="0"/>
                        <a:t>groei van tuberkelbacteriën</a:t>
                      </a:r>
                    </a:p>
                  </a:txBody>
                  <a:tcPr marT="45716" marB="45716"/>
                </a:tc>
                <a:tc>
                  <a:txBody>
                    <a:bodyPr/>
                    <a:lstStyle/>
                    <a:p>
                      <a:pPr algn="l"/>
                      <a:r>
                        <a:rPr lang="nl-NL" sz="1800" dirty="0"/>
                        <a:t>routine</a:t>
                      </a:r>
                    </a:p>
                  </a:txBody>
                  <a:tcPr marT="45716" marB="45716"/>
                </a:tc>
              </a:tr>
              <a:tr h="914354">
                <a:tc>
                  <a:txBody>
                    <a:bodyPr/>
                    <a:lstStyle/>
                    <a:p>
                      <a:pPr algn="l"/>
                      <a:r>
                        <a:rPr lang="nl-NL" sz="1800"/>
                        <a:t>microscopisch onderzoek van weefselbiopten </a:t>
                      </a:r>
                    </a:p>
                  </a:txBody>
                  <a:tcPr marT="45716" marB="45716"/>
                </a:tc>
                <a:tc>
                  <a:txBody>
                    <a:bodyPr/>
                    <a:lstStyle/>
                    <a:p>
                      <a:pPr algn="l"/>
                      <a:r>
                        <a:rPr lang="nl-NL" sz="1800"/>
                        <a:t>pathologisch-anatomische afwijkingen passend bij tuberculose</a:t>
                      </a:r>
                    </a:p>
                  </a:txBody>
                  <a:tcPr marT="45716" marB="45716"/>
                </a:tc>
                <a:tc>
                  <a:txBody>
                    <a:bodyPr/>
                    <a:lstStyle/>
                    <a:p>
                      <a:pPr algn="l"/>
                      <a:r>
                        <a:rPr lang="nl-NL" sz="1800"/>
                        <a:t>incidenteel </a:t>
                      </a:r>
                    </a:p>
                  </a:txBody>
                  <a:tcPr marT="45716" marB="45716"/>
                </a:tc>
              </a:tr>
              <a:tr h="914354">
                <a:tc>
                  <a:txBody>
                    <a:bodyPr/>
                    <a:lstStyle/>
                    <a:p>
                      <a:pPr algn="l"/>
                      <a:r>
                        <a:rPr lang="nl-NL" sz="1800"/>
                        <a:t>pcr-methode </a:t>
                      </a:r>
                    </a:p>
                  </a:txBody>
                  <a:tcPr marT="45716" marB="45716"/>
                </a:tc>
                <a:tc>
                  <a:txBody>
                    <a:bodyPr/>
                    <a:lstStyle/>
                    <a:p>
                      <a:pPr algn="l"/>
                      <a:r>
                        <a:rPr lang="nl-NL" sz="1800"/>
                        <a:t>tuberkelbacteriën </a:t>
                      </a:r>
                    </a:p>
                  </a:txBody>
                  <a:tcPr marT="45716" marB="45716"/>
                </a:tc>
                <a:tc>
                  <a:txBody>
                    <a:bodyPr/>
                    <a:lstStyle/>
                    <a:p>
                      <a:pPr algn="l"/>
                      <a:r>
                        <a:rPr lang="nl-NL" sz="1800"/>
                        <a:t>frequent, maar niet routinematig in alle laboratoria</a:t>
                      </a:r>
                    </a:p>
                  </a:txBody>
                  <a:tcPr marT="45716" marB="45716"/>
                </a:tc>
              </a:tr>
              <a:tr h="640047">
                <a:tc>
                  <a:txBody>
                    <a:bodyPr/>
                    <a:lstStyle/>
                    <a:p>
                      <a:pPr algn="l"/>
                      <a:r>
                        <a:rPr lang="nl-NL" sz="1800"/>
                        <a:t>tuberculinehuidtest</a:t>
                      </a:r>
                    </a:p>
                  </a:txBody>
                  <a:tcPr marT="45716" marB="45716"/>
                </a:tc>
                <a:tc>
                  <a:txBody>
                    <a:bodyPr/>
                    <a:lstStyle/>
                    <a:p>
                      <a:pPr algn="l"/>
                      <a:r>
                        <a:rPr lang="nl-NL" sz="1800"/>
                        <a:t>cellulaire afweer tegen tuberkelbacterie in vivo</a:t>
                      </a:r>
                    </a:p>
                  </a:txBody>
                  <a:tcPr marT="45716" marB="45716"/>
                </a:tc>
                <a:tc>
                  <a:txBody>
                    <a:bodyPr/>
                    <a:lstStyle/>
                    <a:p>
                      <a:pPr algn="l"/>
                      <a:r>
                        <a:rPr lang="nl-NL" sz="1800"/>
                        <a:t>routine voor vaststellen van recente infectie</a:t>
                      </a:r>
                    </a:p>
                  </a:txBody>
                  <a:tcPr marT="45716" marB="45716"/>
                </a:tc>
              </a:tr>
              <a:tr h="914354">
                <a:tc>
                  <a:txBody>
                    <a:bodyPr/>
                    <a:lstStyle/>
                    <a:p>
                      <a:pPr algn="l"/>
                      <a:r>
                        <a:rPr lang="nl-NL" sz="1800"/>
                        <a:t>Interferon-gamma testen</a:t>
                      </a:r>
                    </a:p>
                  </a:txBody>
                  <a:tcPr marT="45716" marB="45716"/>
                </a:tc>
                <a:tc>
                  <a:txBody>
                    <a:bodyPr/>
                    <a:lstStyle/>
                    <a:p>
                      <a:pPr algn="l"/>
                      <a:r>
                        <a:rPr lang="nl-NL" sz="1800"/>
                        <a:t>cellulaire afweer tegen tuberkelbacterie in vitro</a:t>
                      </a:r>
                    </a:p>
                  </a:txBody>
                  <a:tcPr marT="45716" marB="45716"/>
                </a:tc>
                <a:tc>
                  <a:txBody>
                    <a:bodyPr/>
                    <a:lstStyle/>
                    <a:p>
                      <a:pPr algn="l"/>
                      <a:r>
                        <a:rPr lang="nl-NL" sz="1800" dirty="0"/>
                        <a:t>incidenteel, wetenschappelijk onderzoek</a:t>
                      </a:r>
                    </a:p>
                  </a:txBody>
                  <a:tcPr marT="45716" marB="45716"/>
                </a:tc>
              </a:tr>
            </a:tbl>
          </a:graphicData>
        </a:graphic>
      </p:graphicFrame>
    </p:spTree>
    <p:extLst>
      <p:ext uri="{BB962C8B-B14F-4D97-AF65-F5344CB8AC3E}">
        <p14:creationId xmlns:p14="http://schemas.microsoft.com/office/powerpoint/2010/main" val="3982439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4294967295"/>
          </p:nvPr>
        </p:nvGraphicFramePr>
        <p:xfrm>
          <a:off x="0" y="500063"/>
          <a:ext cx="8229600" cy="3022487"/>
        </p:xfrm>
        <a:graphic>
          <a:graphicData uri="http://schemas.openxmlformats.org/drawingml/2006/table">
            <a:tbl>
              <a:tblPr firstRow="1" bandRow="1">
                <a:tableStyleId>{5C22544A-7EE6-4342-B048-85BDC9FD1C3A}</a:tableStyleId>
              </a:tblPr>
              <a:tblGrid>
                <a:gridCol w="2743200"/>
                <a:gridCol w="2743200"/>
                <a:gridCol w="2743200"/>
              </a:tblGrid>
              <a:tr h="370763">
                <a:tc>
                  <a:txBody>
                    <a:bodyPr/>
                    <a:lstStyle/>
                    <a:p>
                      <a:pPr algn="l"/>
                      <a:r>
                        <a:rPr lang="nl-NL" sz="1800" dirty="0"/>
                        <a:t>Behandeling </a:t>
                      </a:r>
                    </a:p>
                  </a:txBody>
                  <a:tcPr marT="45711" marB="45711"/>
                </a:tc>
                <a:tc>
                  <a:txBody>
                    <a:bodyPr/>
                    <a:lstStyle/>
                    <a:p>
                      <a:pPr algn="l"/>
                      <a:r>
                        <a:rPr lang="nl-NL" sz="1800" dirty="0"/>
                        <a:t>Beoogd effect </a:t>
                      </a:r>
                    </a:p>
                  </a:txBody>
                  <a:tcPr marT="45711" marB="45711"/>
                </a:tc>
                <a:tc>
                  <a:txBody>
                    <a:bodyPr/>
                    <a:lstStyle/>
                    <a:p>
                      <a:pPr algn="l"/>
                      <a:r>
                        <a:rPr lang="nl-NL" sz="1800"/>
                        <a:t>Huidig gebruik </a:t>
                      </a:r>
                    </a:p>
                  </a:txBody>
                  <a:tcPr marT="45711" marB="45711"/>
                </a:tc>
              </a:tr>
              <a:tr h="1188600">
                <a:tc>
                  <a:txBody>
                    <a:bodyPr/>
                    <a:lstStyle/>
                    <a:p>
                      <a:pPr algn="l"/>
                      <a:r>
                        <a:rPr lang="nl-NL" sz="1800"/>
                        <a:t>combinatie van tuberculostatica (chemotherapeutica en antibiotica)</a:t>
                      </a:r>
                    </a:p>
                  </a:txBody>
                  <a:tcPr marT="45711" marB="45711"/>
                </a:tc>
                <a:tc>
                  <a:txBody>
                    <a:bodyPr/>
                    <a:lstStyle/>
                    <a:p>
                      <a:pPr algn="l"/>
                      <a:r>
                        <a:rPr lang="nl-NL" sz="1800"/>
                        <a:t>doden van de tuberkelbacteriën of remmen van hun celdeling </a:t>
                      </a:r>
                    </a:p>
                  </a:txBody>
                  <a:tcPr marT="45711" marB="45711"/>
                </a:tc>
                <a:tc>
                  <a:txBody>
                    <a:bodyPr/>
                    <a:lstStyle/>
                    <a:p>
                      <a:pPr algn="l"/>
                      <a:r>
                        <a:rPr lang="nl-NL" sz="1800"/>
                        <a:t>frequent</a:t>
                      </a:r>
                    </a:p>
                  </a:txBody>
                  <a:tcPr marT="45711" marB="45711"/>
                </a:tc>
              </a:tr>
              <a:tr h="1188600">
                <a:tc>
                  <a:txBody>
                    <a:bodyPr/>
                    <a:lstStyle/>
                    <a:p>
                      <a:pPr algn="l"/>
                      <a:r>
                        <a:rPr lang="nl-NL" sz="1800"/>
                        <a:t>chirurgie </a:t>
                      </a:r>
                    </a:p>
                  </a:txBody>
                  <a:tcPr marT="45711" marB="45711"/>
                </a:tc>
                <a:tc>
                  <a:txBody>
                    <a:bodyPr/>
                    <a:lstStyle/>
                    <a:p>
                      <a:pPr algn="l"/>
                      <a:r>
                        <a:rPr lang="nl-NL" sz="1800"/>
                        <a:t>additionele behandeling of bij falen van medicamenteuze therapie (bijv. bij resistentie) </a:t>
                      </a:r>
                    </a:p>
                  </a:txBody>
                  <a:tcPr marT="45711" marB="45711"/>
                </a:tc>
                <a:tc>
                  <a:txBody>
                    <a:bodyPr/>
                    <a:lstStyle/>
                    <a:p>
                      <a:pPr algn="l"/>
                      <a:r>
                        <a:rPr lang="nl-NL" sz="1800" dirty="0"/>
                        <a:t>incidenteel </a:t>
                      </a:r>
                    </a:p>
                  </a:txBody>
                  <a:tcPr marT="45711" marB="45711"/>
                </a:tc>
              </a:tr>
            </a:tbl>
          </a:graphicData>
        </a:graphic>
      </p:graphicFrame>
    </p:spTree>
    <p:extLst>
      <p:ext uri="{BB962C8B-B14F-4D97-AF65-F5344CB8AC3E}">
        <p14:creationId xmlns:p14="http://schemas.microsoft.com/office/powerpoint/2010/main" val="1263766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pPr eaLnBrk="1" hangingPunct="1"/>
            <a:r>
              <a:rPr lang="nl-NL" altLang="nl-NL" smtClean="0"/>
              <a:t>Verloop</a:t>
            </a:r>
          </a:p>
        </p:txBody>
      </p:sp>
      <p:sp>
        <p:nvSpPr>
          <p:cNvPr id="32771" name="Rectangle 3"/>
          <p:cNvSpPr>
            <a:spLocks noGrp="1"/>
          </p:cNvSpPr>
          <p:nvPr>
            <p:ph idx="1"/>
          </p:nvPr>
        </p:nvSpPr>
        <p:spPr>
          <a:xfrm>
            <a:off x="457200" y="1196975"/>
            <a:ext cx="8229600" cy="5661025"/>
          </a:xfrm>
        </p:spPr>
        <p:txBody>
          <a:bodyPr>
            <a:normAutofit/>
          </a:bodyPr>
          <a:lstStyle/>
          <a:p>
            <a:pPr eaLnBrk="1" hangingPunct="1">
              <a:lnSpc>
                <a:spcPct val="80000"/>
              </a:lnSpc>
            </a:pPr>
            <a:r>
              <a:rPr lang="nl-NL" altLang="nl-NL" sz="2400" smtClean="0"/>
              <a:t>Allereerst </a:t>
            </a:r>
            <a:r>
              <a:rPr lang="nl-NL" altLang="nl-NL" sz="2400" b="1" smtClean="0"/>
              <a:t>primaire infectie</a:t>
            </a:r>
            <a:r>
              <a:rPr lang="nl-NL" altLang="nl-NL" sz="2400" smtClean="0"/>
              <a:t>:</a:t>
            </a:r>
          </a:p>
          <a:p>
            <a:pPr lvl="1" eaLnBrk="1" hangingPunct="1">
              <a:lnSpc>
                <a:spcPct val="80000"/>
              </a:lnSpc>
            </a:pPr>
            <a:r>
              <a:rPr lang="nl-NL" altLang="nl-NL" sz="2000" smtClean="0"/>
              <a:t>bacteriën ingeademd &gt; alveoli, gefagocyteerd &gt; regionale lymfeklier (= primair complex)</a:t>
            </a:r>
          </a:p>
          <a:p>
            <a:pPr lvl="1" eaLnBrk="1" hangingPunct="1">
              <a:lnSpc>
                <a:spcPct val="80000"/>
              </a:lnSpc>
            </a:pPr>
            <a:r>
              <a:rPr lang="nl-NL" altLang="nl-NL" sz="2000" smtClean="0"/>
              <a:t>tevens kan inzaaiing van andere organen via lymfe- en bloedvaten plaatsvinden</a:t>
            </a:r>
          </a:p>
          <a:p>
            <a:pPr lvl="1" eaLnBrk="1" hangingPunct="1">
              <a:lnSpc>
                <a:spcPct val="80000"/>
              </a:lnSpc>
            </a:pPr>
            <a:r>
              <a:rPr lang="nl-NL" altLang="nl-NL" sz="2000" smtClean="0"/>
              <a:t>Immuunrespons: bewijs hiervoor is in de loop van 3 tot 8 weken overgevoeligheid voor tuberculine, waarna men spreekt van een latente tuberculose-infectie (LTBI).</a:t>
            </a:r>
          </a:p>
          <a:p>
            <a:pPr eaLnBrk="1" hangingPunct="1">
              <a:lnSpc>
                <a:spcPct val="80000"/>
              </a:lnSpc>
            </a:pPr>
            <a:r>
              <a:rPr lang="nl-NL" altLang="nl-NL" sz="2400" smtClean="0"/>
              <a:t>Meestal primaire infectie geen klachten:</a:t>
            </a:r>
            <a:r>
              <a:rPr lang="nl-NL" altLang="nl-NL" sz="2000" smtClean="0"/>
              <a:t> mild verloop, niet besmettelijk en meestal onopgemerkt genezen, 90% blijvend, 10% tijdelijk (latente TB, bacil blijft in macrofagen aanwezig).</a:t>
            </a:r>
            <a:endParaRPr lang="nl-NL" altLang="nl-NL" sz="2400" smtClean="0"/>
          </a:p>
          <a:p>
            <a:pPr eaLnBrk="1" hangingPunct="1">
              <a:lnSpc>
                <a:spcPct val="80000"/>
              </a:lnSpc>
            </a:pPr>
            <a:r>
              <a:rPr lang="nl-NL" altLang="nl-NL" sz="2400" smtClean="0"/>
              <a:t>Verhoogde kans op besmetting / primaire infectie bij:</a:t>
            </a:r>
          </a:p>
          <a:p>
            <a:pPr lvl="1" eaLnBrk="1" hangingPunct="1">
              <a:lnSpc>
                <a:spcPct val="80000"/>
              </a:lnSpc>
            </a:pPr>
            <a:r>
              <a:rPr lang="nl-NL" altLang="nl-NL" sz="2400" smtClean="0"/>
              <a:t>Herkomst uit een land waar tuberculose veel voorkomt (hoog-endemisch land)</a:t>
            </a:r>
          </a:p>
          <a:p>
            <a:pPr lvl="1" eaLnBrk="1" hangingPunct="1">
              <a:lnSpc>
                <a:spcPct val="80000"/>
              </a:lnSpc>
            </a:pPr>
            <a:r>
              <a:rPr lang="nl-NL" altLang="nl-NL" sz="2400" smtClean="0"/>
              <a:t>slechte sociaal-economische omstandigheden (dak- en thuislozen, verslaafden, illegalen)</a:t>
            </a:r>
          </a:p>
          <a:p>
            <a:pPr lvl="1" eaLnBrk="1" hangingPunct="1">
              <a:lnSpc>
                <a:spcPct val="80000"/>
              </a:lnSpc>
            </a:pPr>
            <a:r>
              <a:rPr lang="nl-NL" altLang="nl-NL" sz="2400" smtClean="0"/>
              <a:t>contact (waaronder beroepsmatig contact) met een besmettelijke patiënt</a:t>
            </a:r>
          </a:p>
          <a:p>
            <a:pPr eaLnBrk="1" hangingPunct="1">
              <a:lnSpc>
                <a:spcPct val="80000"/>
              </a:lnSpc>
            </a:pPr>
            <a:endParaRPr lang="nl-NL" altLang="nl-NL" sz="2400" smtClean="0"/>
          </a:p>
        </p:txBody>
      </p:sp>
    </p:spTree>
    <p:extLst>
      <p:ext uri="{BB962C8B-B14F-4D97-AF65-F5344CB8AC3E}">
        <p14:creationId xmlns:p14="http://schemas.microsoft.com/office/powerpoint/2010/main" val="3221362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pPr eaLnBrk="1" hangingPunct="1"/>
            <a:r>
              <a:rPr lang="nl-NL" altLang="nl-NL" smtClean="0"/>
              <a:t>Verloop</a:t>
            </a:r>
          </a:p>
        </p:txBody>
      </p:sp>
      <p:sp>
        <p:nvSpPr>
          <p:cNvPr id="33795" name="Rectangle 3"/>
          <p:cNvSpPr>
            <a:spLocks noGrp="1"/>
          </p:cNvSpPr>
          <p:nvPr>
            <p:ph idx="1"/>
          </p:nvPr>
        </p:nvSpPr>
        <p:spPr>
          <a:xfrm>
            <a:off x="457200" y="1196975"/>
            <a:ext cx="8229600" cy="5661025"/>
          </a:xfrm>
        </p:spPr>
        <p:txBody>
          <a:bodyPr/>
          <a:lstStyle/>
          <a:p>
            <a:pPr eaLnBrk="1" hangingPunct="1">
              <a:lnSpc>
                <a:spcPct val="80000"/>
              </a:lnSpc>
            </a:pPr>
            <a:r>
              <a:rPr lang="nl-NL" altLang="nl-NL" sz="2400" smtClean="0"/>
              <a:t>Klein percentage </a:t>
            </a:r>
            <a:r>
              <a:rPr lang="nl-NL" altLang="nl-NL" sz="2400" b="1" smtClean="0"/>
              <a:t>primotuberculose</a:t>
            </a:r>
            <a:r>
              <a:rPr lang="nl-NL" altLang="nl-NL" sz="2400" smtClean="0"/>
              <a:t> met zichtbare afwijkingen op het röntgenbeeld: vaak alleen vergrote lymfeklier zichtbaar. Zonder therapie verdere verspreiding door de gehele long(en) en symptomen.</a:t>
            </a:r>
          </a:p>
          <a:p>
            <a:pPr eaLnBrk="1" hangingPunct="1">
              <a:lnSpc>
                <a:spcPct val="80000"/>
              </a:lnSpc>
            </a:pPr>
            <a:r>
              <a:rPr lang="nl-NL" altLang="nl-NL" sz="2400" smtClean="0"/>
              <a:t>Complicatie primotuberculose is </a:t>
            </a:r>
            <a:r>
              <a:rPr lang="nl-NL" altLang="nl-NL" sz="2400" b="1" smtClean="0"/>
              <a:t>hematogene of lymfogene disseminatie</a:t>
            </a:r>
            <a:r>
              <a:rPr lang="nl-NL" altLang="nl-NL" sz="2400" smtClean="0"/>
              <a:t>: leidend tot bijv. meningitis of pleuritis.</a:t>
            </a:r>
          </a:p>
          <a:p>
            <a:pPr eaLnBrk="1" hangingPunct="1">
              <a:lnSpc>
                <a:spcPct val="80000"/>
              </a:lnSpc>
            </a:pPr>
            <a:r>
              <a:rPr lang="nl-NL" altLang="nl-NL" sz="2400" smtClean="0"/>
              <a:t>Indien er sprake is van hematogene uitzaaiing: acute ernstige ziekte: </a:t>
            </a:r>
            <a:r>
              <a:rPr lang="nl-NL" altLang="nl-NL" sz="2400" b="1" smtClean="0"/>
              <a:t>miliaire tuberculose</a:t>
            </a:r>
            <a:r>
              <a:rPr lang="nl-NL" altLang="nl-NL" sz="2400" smtClean="0"/>
              <a:t> in longen en andere organen (milia=gerstenkorrels: 3 mm grote afwijkingen op de thoraxfoto)</a:t>
            </a:r>
          </a:p>
          <a:p>
            <a:pPr eaLnBrk="1" hangingPunct="1">
              <a:lnSpc>
                <a:spcPct val="80000"/>
              </a:lnSpc>
            </a:pPr>
            <a:r>
              <a:rPr lang="nl-NL" altLang="nl-NL" sz="2400" b="1" smtClean="0"/>
              <a:t>Niet-primaire of postprimaire longtuberculose</a:t>
            </a:r>
            <a:r>
              <a:rPr lang="nl-NL" altLang="nl-NL" sz="2400" smtClean="0"/>
              <a:t> treedt op als activering plaatsvindt van de latente tuberculose-infectie (LTBI): 80% heeft binnen 2 jaar actieve TB oftewel ontstekingshaarden en klachten</a:t>
            </a:r>
            <a:endParaRPr lang="nl-NL" altLang="nl-NL" sz="1800" smtClean="0"/>
          </a:p>
        </p:txBody>
      </p:sp>
    </p:spTree>
    <p:extLst>
      <p:ext uri="{BB962C8B-B14F-4D97-AF65-F5344CB8AC3E}">
        <p14:creationId xmlns:p14="http://schemas.microsoft.com/office/powerpoint/2010/main" val="198155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idx="4294967295"/>
          </p:nvPr>
        </p:nvSpPr>
        <p:spPr>
          <a:xfrm>
            <a:off x="0" y="274638"/>
            <a:ext cx="8229600" cy="1143000"/>
          </a:xfrm>
        </p:spPr>
        <p:txBody>
          <a:bodyPr/>
          <a:lstStyle/>
          <a:p>
            <a:pPr eaLnBrk="1" hangingPunct="1"/>
            <a:r>
              <a:rPr lang="nl-NL" altLang="nl-NL" smtClean="0"/>
              <a:t>Vormen</a:t>
            </a:r>
          </a:p>
        </p:txBody>
      </p:sp>
      <p:sp>
        <p:nvSpPr>
          <p:cNvPr id="3" name="Tijdelijke aanduiding voor inhoud 2"/>
          <p:cNvSpPr>
            <a:spLocks noGrp="1"/>
          </p:cNvSpPr>
          <p:nvPr>
            <p:ph idx="4294967295"/>
          </p:nvPr>
        </p:nvSpPr>
        <p:spPr>
          <a:xfrm>
            <a:off x="0" y="1600200"/>
            <a:ext cx="8229600" cy="4525963"/>
          </a:xfrm>
        </p:spPr>
        <p:txBody>
          <a:bodyPr rtlCol="0">
            <a:normAutofit fontScale="92500" lnSpcReduction="10000"/>
          </a:bodyPr>
          <a:lstStyle/>
          <a:p>
            <a:pPr eaLnBrk="1" fontAlgn="auto" hangingPunct="1">
              <a:spcAft>
                <a:spcPts val="0"/>
              </a:spcAft>
              <a:buFont typeface="Arial" pitchFamily="34" charset="0"/>
              <a:buChar char="•"/>
              <a:defRPr/>
            </a:pPr>
            <a:r>
              <a:rPr lang="nl-NL" dirty="0" smtClean="0"/>
              <a:t>Indeling tuberculose (ICD-9 / ICD-10): </a:t>
            </a:r>
          </a:p>
          <a:p>
            <a:pPr lvl="1" eaLnBrk="1" fontAlgn="auto" hangingPunct="1">
              <a:spcAft>
                <a:spcPts val="0"/>
              </a:spcAft>
              <a:buFont typeface="Arial" pitchFamily="34" charset="0"/>
              <a:buChar char="–"/>
              <a:defRPr/>
            </a:pPr>
            <a:r>
              <a:rPr lang="nl-NL" dirty="0" smtClean="0"/>
              <a:t>Primaire longtuberculose, longtuberculose en overige vormen van tuberculose van de luchtwegen (010 - 012 / A15 - A16) </a:t>
            </a:r>
          </a:p>
          <a:p>
            <a:pPr lvl="1" eaLnBrk="1" fontAlgn="auto" hangingPunct="1">
              <a:spcAft>
                <a:spcPts val="0"/>
              </a:spcAft>
              <a:buFont typeface="Arial" pitchFamily="34" charset="0"/>
              <a:buChar char="–"/>
              <a:defRPr/>
            </a:pPr>
            <a:r>
              <a:rPr lang="nl-NL" dirty="0" smtClean="0"/>
              <a:t>Extrapulmonale tuberculose (013 - 017 / A17 - A18) </a:t>
            </a:r>
          </a:p>
          <a:p>
            <a:pPr lvl="1" eaLnBrk="1" fontAlgn="auto" hangingPunct="1">
              <a:spcAft>
                <a:spcPts val="0"/>
              </a:spcAft>
              <a:buFont typeface="Arial" pitchFamily="34" charset="0"/>
              <a:buChar char="–"/>
              <a:defRPr/>
            </a:pPr>
            <a:r>
              <a:rPr lang="nl-NL" dirty="0" err="1" smtClean="0"/>
              <a:t>Miliaire</a:t>
            </a:r>
            <a:r>
              <a:rPr lang="nl-NL" dirty="0" smtClean="0"/>
              <a:t> tuberculose (uitzaaiing van tuberkelbacteriën via het bloed, 018 / A19) </a:t>
            </a:r>
          </a:p>
          <a:p>
            <a:pPr lvl="1" eaLnBrk="1" fontAlgn="auto" hangingPunct="1">
              <a:spcAft>
                <a:spcPts val="0"/>
              </a:spcAft>
              <a:buFont typeface="Arial" pitchFamily="34" charset="0"/>
              <a:buChar char="–"/>
              <a:defRPr/>
            </a:pPr>
            <a:r>
              <a:rPr lang="nl-NL" dirty="0" smtClean="0"/>
              <a:t>Late gevolgen van tuberculose van de ademhalingwegen of van niet gespecificeerde tuberculose (137.0 / B90.9) </a:t>
            </a:r>
          </a:p>
          <a:p>
            <a:pPr lvl="1" eaLnBrk="1" fontAlgn="auto" hangingPunct="1">
              <a:spcAft>
                <a:spcPts val="0"/>
              </a:spcAft>
              <a:buFont typeface="Arial" pitchFamily="34" charset="0"/>
              <a:buChar char="–"/>
              <a:defRPr/>
            </a:pPr>
            <a:r>
              <a:rPr lang="nl-NL" dirty="0" smtClean="0"/>
              <a:t>Late gevolgen van extrapulmonale tuberculose (137.1 - 137.4 / B90.0, B90.1, B90.2, B90.8) </a:t>
            </a:r>
          </a:p>
          <a:p>
            <a:pPr eaLnBrk="1" fontAlgn="auto" hangingPunct="1">
              <a:spcAft>
                <a:spcPts val="0"/>
              </a:spcAft>
              <a:buFont typeface="Arial" pitchFamily="34" charset="0"/>
              <a:buChar char="•"/>
              <a:defRPr/>
            </a:pPr>
            <a:endParaRPr lang="nl-NL" dirty="0" smtClean="0"/>
          </a:p>
        </p:txBody>
      </p:sp>
    </p:spTree>
    <p:extLst>
      <p:ext uri="{BB962C8B-B14F-4D97-AF65-F5344CB8AC3E}">
        <p14:creationId xmlns:p14="http://schemas.microsoft.com/office/powerpoint/2010/main" val="1861284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Acute </a:t>
            </a:r>
            <a:r>
              <a:rPr lang="en-US" dirty="0" err="1" smtClean="0"/>
              <a:t>longaandoeningen</a:t>
            </a:r>
            <a:endParaRPr lang="nl-NL" dirty="0"/>
          </a:p>
        </p:txBody>
      </p:sp>
      <p:sp>
        <p:nvSpPr>
          <p:cNvPr id="3" name="Tijdelijke aanduiding voor inhoud 2"/>
          <p:cNvSpPr>
            <a:spLocks noGrp="1"/>
          </p:cNvSpPr>
          <p:nvPr>
            <p:ph idx="1"/>
          </p:nvPr>
        </p:nvSpPr>
        <p:spPr/>
        <p:txBody>
          <a:bodyPr>
            <a:normAutofit lnSpcReduction="10000"/>
          </a:bodyPr>
          <a:lstStyle/>
          <a:p>
            <a:r>
              <a:rPr lang="en-US" dirty="0" err="1" smtClean="0"/>
              <a:t>Ontstekingen</a:t>
            </a:r>
            <a:r>
              <a:rPr lang="en-US" dirty="0" smtClean="0"/>
              <a:t> </a:t>
            </a:r>
            <a:r>
              <a:rPr lang="en-US" dirty="0" err="1" smtClean="0">
                <a:hlinkClick r:id="rId2"/>
              </a:rPr>
              <a:t>Pleuritis</a:t>
            </a:r>
            <a:endParaRPr lang="en-US" dirty="0" smtClean="0"/>
          </a:p>
          <a:p>
            <a:r>
              <a:rPr lang="en-US" dirty="0" err="1" smtClean="0"/>
              <a:t>Ontsteking</a:t>
            </a:r>
            <a:r>
              <a:rPr lang="en-US" dirty="0" smtClean="0"/>
              <a:t> </a:t>
            </a:r>
            <a:r>
              <a:rPr lang="en-US" dirty="0" err="1" smtClean="0"/>
              <a:t>pleurabladen</a:t>
            </a:r>
            <a:endParaRPr lang="en-US" dirty="0" smtClean="0"/>
          </a:p>
          <a:p>
            <a:r>
              <a:rPr lang="en-US" dirty="0" err="1" smtClean="0"/>
              <a:t>Vaak</a:t>
            </a:r>
            <a:r>
              <a:rPr lang="en-US" dirty="0" smtClean="0"/>
              <a:t> </a:t>
            </a:r>
            <a:r>
              <a:rPr lang="en-US" dirty="0" err="1" smtClean="0"/>
              <a:t>complicatie</a:t>
            </a:r>
            <a:r>
              <a:rPr lang="en-US" dirty="0" smtClean="0"/>
              <a:t> </a:t>
            </a:r>
            <a:r>
              <a:rPr lang="en-US" dirty="0" err="1" smtClean="0"/>
              <a:t>pneumonie</a:t>
            </a:r>
            <a:r>
              <a:rPr lang="en-US" dirty="0" smtClean="0"/>
              <a:t>, </a:t>
            </a:r>
            <a:r>
              <a:rPr lang="en-US" dirty="0" err="1" smtClean="0"/>
              <a:t>longembolie</a:t>
            </a:r>
            <a:r>
              <a:rPr lang="en-US" dirty="0" smtClean="0"/>
              <a:t>, </a:t>
            </a:r>
            <a:r>
              <a:rPr lang="en-US" dirty="0" err="1" smtClean="0"/>
              <a:t>tuberculose</a:t>
            </a:r>
            <a:r>
              <a:rPr lang="en-US" dirty="0" smtClean="0"/>
              <a:t> of </a:t>
            </a:r>
            <a:r>
              <a:rPr lang="en-US" dirty="0" err="1" smtClean="0"/>
              <a:t>carcinoom</a:t>
            </a:r>
            <a:endParaRPr lang="en-US" dirty="0" smtClean="0"/>
          </a:p>
          <a:p>
            <a:r>
              <a:rPr lang="en-US" dirty="0" err="1" smtClean="0"/>
              <a:t>Vormen</a:t>
            </a:r>
            <a:r>
              <a:rPr lang="en-US" dirty="0" smtClean="0"/>
              <a:t>:</a:t>
            </a:r>
          </a:p>
          <a:p>
            <a:pPr lvl="1"/>
            <a:r>
              <a:rPr lang="en-US" dirty="0" err="1" smtClean="0"/>
              <a:t>Droog</a:t>
            </a:r>
            <a:r>
              <a:rPr lang="en-US" dirty="0" smtClean="0"/>
              <a:t>: </a:t>
            </a:r>
            <a:r>
              <a:rPr lang="en-US" dirty="0" err="1" smtClean="0"/>
              <a:t>pijn</a:t>
            </a:r>
            <a:r>
              <a:rPr lang="en-US" dirty="0" smtClean="0"/>
              <a:t> </a:t>
            </a:r>
            <a:r>
              <a:rPr lang="en-US" dirty="0" err="1" smtClean="0"/>
              <a:t>bij</a:t>
            </a:r>
            <a:r>
              <a:rPr lang="en-US" dirty="0" smtClean="0"/>
              <a:t> </a:t>
            </a:r>
            <a:r>
              <a:rPr lang="en-US" dirty="0" err="1" smtClean="0"/>
              <a:t>ademhaling</a:t>
            </a:r>
            <a:r>
              <a:rPr lang="en-US" dirty="0" smtClean="0"/>
              <a:t> door </a:t>
            </a:r>
            <a:r>
              <a:rPr lang="en-US" dirty="0" err="1" smtClean="0"/>
              <a:t>schuren</a:t>
            </a:r>
            <a:endParaRPr lang="en-US" dirty="0" smtClean="0"/>
          </a:p>
          <a:p>
            <a:pPr lvl="1"/>
            <a:r>
              <a:rPr lang="en-US" dirty="0" smtClean="0"/>
              <a:t>Nat: </a:t>
            </a:r>
            <a:r>
              <a:rPr lang="en-US" dirty="0" err="1" smtClean="0"/>
              <a:t>vochtophoping</a:t>
            </a:r>
            <a:r>
              <a:rPr lang="en-US" dirty="0" smtClean="0"/>
              <a:t> &gt; </a:t>
            </a:r>
            <a:r>
              <a:rPr lang="en-US" dirty="0" err="1" smtClean="0"/>
              <a:t>belemmering</a:t>
            </a:r>
            <a:r>
              <a:rPr lang="en-US" dirty="0" smtClean="0"/>
              <a:t> </a:t>
            </a:r>
            <a:r>
              <a:rPr lang="en-US" dirty="0" err="1" smtClean="0"/>
              <a:t>ademhaling</a:t>
            </a:r>
            <a:endParaRPr lang="en-US" dirty="0" smtClean="0"/>
          </a:p>
          <a:p>
            <a:r>
              <a:rPr lang="en-US" dirty="0" err="1" smtClean="0">
                <a:hlinkClick r:id="rId3"/>
              </a:rPr>
              <a:t>Pleurapunctie</a:t>
            </a:r>
            <a:endParaRPr lang="en-US" dirty="0" smtClean="0"/>
          </a:p>
          <a:p>
            <a:endParaRPr lang="nl-NL" dirty="0"/>
          </a:p>
        </p:txBody>
      </p:sp>
    </p:spTree>
    <p:extLst>
      <p:ext uri="{BB962C8B-B14F-4D97-AF65-F5344CB8AC3E}">
        <p14:creationId xmlns:p14="http://schemas.microsoft.com/office/powerpoint/2010/main" val="808986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err="1" smtClean="0"/>
              <a:t>Zorgvragers</a:t>
            </a:r>
            <a:r>
              <a:rPr lang="en-US" dirty="0" smtClean="0"/>
              <a:t> met </a:t>
            </a:r>
            <a:r>
              <a:rPr lang="en-US" i="1" dirty="0" err="1" smtClean="0"/>
              <a:t>chronische</a:t>
            </a:r>
            <a:r>
              <a:rPr lang="en-US" i="1" smtClean="0"/>
              <a:t> </a:t>
            </a:r>
            <a:r>
              <a:rPr lang="en-US" smtClean="0"/>
              <a:t>aandoeningen</a:t>
            </a:r>
            <a:r>
              <a:rPr lang="en-US" dirty="0" smtClean="0"/>
              <a:t> </a:t>
            </a:r>
            <a:r>
              <a:rPr lang="en-US" dirty="0" err="1" smtClean="0"/>
              <a:t>aan</a:t>
            </a:r>
            <a:r>
              <a:rPr lang="en-US" dirty="0" smtClean="0"/>
              <a:t> </a:t>
            </a:r>
            <a:r>
              <a:rPr lang="en-US" dirty="0" err="1" smtClean="0"/>
              <a:t>longen</a:t>
            </a:r>
            <a:r>
              <a:rPr lang="en-US" dirty="0" smtClean="0"/>
              <a:t> en </a:t>
            </a:r>
            <a:r>
              <a:rPr lang="en-US" dirty="0" err="1" smtClean="0"/>
              <a:t>luchtwegen</a:t>
            </a:r>
            <a:endParaRPr lang="nl-NL" dirty="0"/>
          </a:p>
        </p:txBody>
      </p:sp>
      <p:sp>
        <p:nvSpPr>
          <p:cNvPr id="3" name="Ondertitel 2"/>
          <p:cNvSpPr>
            <a:spLocks noGrp="1"/>
          </p:cNvSpPr>
          <p:nvPr>
            <p:ph type="subTitle" idx="1"/>
          </p:nvPr>
        </p:nvSpPr>
        <p:spPr/>
        <p:txBody>
          <a:bodyPr/>
          <a:lstStyle/>
          <a:p>
            <a:r>
              <a:rPr lang="en-US" dirty="0" err="1" smtClean="0"/>
              <a:t>Traject</a:t>
            </a:r>
            <a:r>
              <a:rPr lang="en-US" dirty="0" smtClean="0"/>
              <a:t> H46</a:t>
            </a:r>
            <a:endParaRPr lang="nl-NL" dirty="0"/>
          </a:p>
        </p:txBody>
      </p:sp>
    </p:spTree>
    <p:extLst>
      <p:ext uri="{BB962C8B-B14F-4D97-AF65-F5344CB8AC3E}">
        <p14:creationId xmlns:p14="http://schemas.microsoft.com/office/powerpoint/2010/main" val="275924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ongblaas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7297738"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831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Chronische</a:t>
            </a:r>
            <a:r>
              <a:rPr lang="en-US" dirty="0" smtClean="0"/>
              <a:t> </a:t>
            </a:r>
            <a:r>
              <a:rPr lang="en-US" dirty="0" err="1" smtClean="0"/>
              <a:t>longaandoeningen</a:t>
            </a:r>
            <a:endParaRPr lang="nl-NL" dirty="0"/>
          </a:p>
        </p:txBody>
      </p:sp>
      <p:sp>
        <p:nvSpPr>
          <p:cNvPr id="3" name="Tijdelijke aanduiding voor inhoud 2"/>
          <p:cNvSpPr>
            <a:spLocks noGrp="1"/>
          </p:cNvSpPr>
          <p:nvPr>
            <p:ph idx="1"/>
          </p:nvPr>
        </p:nvSpPr>
        <p:spPr/>
        <p:txBody>
          <a:bodyPr/>
          <a:lstStyle/>
          <a:p>
            <a:r>
              <a:rPr lang="en-US" dirty="0" err="1" smtClean="0">
                <a:hlinkClick r:id="rId2"/>
              </a:rPr>
              <a:t>Longaanval</a:t>
            </a:r>
            <a:r>
              <a:rPr lang="en-US" dirty="0" smtClean="0"/>
              <a:t> = </a:t>
            </a:r>
            <a:r>
              <a:rPr lang="en-US" dirty="0" err="1" smtClean="0"/>
              <a:t>exacerbatie</a:t>
            </a:r>
            <a:r>
              <a:rPr lang="en-US" dirty="0" smtClean="0"/>
              <a:t> </a:t>
            </a:r>
            <a:r>
              <a:rPr lang="en-US" dirty="0" smtClean="0">
                <a:hlinkClick r:id="rId3"/>
              </a:rPr>
              <a:t>COPD</a:t>
            </a:r>
            <a:r>
              <a:rPr lang="en-US" dirty="0" smtClean="0"/>
              <a:t> / </a:t>
            </a:r>
            <a:r>
              <a:rPr lang="en-US" dirty="0" err="1" smtClean="0"/>
              <a:t>Astma</a:t>
            </a:r>
            <a:endParaRPr lang="en-US" dirty="0" smtClean="0"/>
          </a:p>
          <a:p>
            <a:r>
              <a:rPr lang="en-US" dirty="0" smtClean="0"/>
              <a:t>Film COPD </a:t>
            </a:r>
            <a:r>
              <a:rPr lang="en-US" dirty="0" err="1" smtClean="0">
                <a:hlinkClick r:id="rId4"/>
              </a:rPr>
              <a:t>Chronische</a:t>
            </a:r>
            <a:r>
              <a:rPr lang="en-US" dirty="0" smtClean="0">
                <a:hlinkClick r:id="rId4"/>
              </a:rPr>
              <a:t> </a:t>
            </a:r>
            <a:r>
              <a:rPr lang="en-US" dirty="0" err="1" smtClean="0">
                <a:hlinkClick r:id="rId4"/>
              </a:rPr>
              <a:t>longziekten</a:t>
            </a:r>
            <a:r>
              <a:rPr lang="en-US" dirty="0" smtClean="0"/>
              <a:t> </a:t>
            </a:r>
            <a:r>
              <a:rPr lang="en-US" dirty="0" err="1" smtClean="0"/>
              <a:t>Slingeland</a:t>
            </a:r>
            <a:r>
              <a:rPr lang="en-US" dirty="0" smtClean="0"/>
              <a:t> ZH</a:t>
            </a:r>
          </a:p>
          <a:p>
            <a:r>
              <a:rPr lang="en-US" dirty="0" smtClean="0"/>
              <a:t>Film </a:t>
            </a:r>
            <a:r>
              <a:rPr lang="en-US" dirty="0" err="1" smtClean="0">
                <a:hlinkClick r:id="rId5"/>
              </a:rPr>
              <a:t>overleven</a:t>
            </a:r>
            <a:r>
              <a:rPr lang="en-US" dirty="0" smtClean="0">
                <a:hlinkClick r:id="rId5"/>
              </a:rPr>
              <a:t> met COPD</a:t>
            </a:r>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2736657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altLang="nl-NL" dirty="0" err="1" smtClean="0"/>
              <a:t>Chronische</a:t>
            </a:r>
            <a:r>
              <a:rPr lang="en-US" altLang="nl-NL" dirty="0" smtClean="0"/>
              <a:t> </a:t>
            </a:r>
            <a:r>
              <a:rPr lang="en-US" altLang="nl-NL" dirty="0" err="1" smtClean="0"/>
              <a:t>longaandoeningen</a:t>
            </a:r>
            <a:endParaRPr lang="nl-NL" altLang="nl-NL" dirty="0" smtClean="0"/>
          </a:p>
        </p:txBody>
      </p:sp>
      <p:sp>
        <p:nvSpPr>
          <p:cNvPr id="6147" name="Rectangle 3"/>
          <p:cNvSpPr>
            <a:spLocks noGrp="1" noChangeArrowheads="1"/>
          </p:cNvSpPr>
          <p:nvPr>
            <p:ph idx="1"/>
          </p:nvPr>
        </p:nvSpPr>
        <p:spPr/>
        <p:txBody>
          <a:bodyPr>
            <a:normAutofit lnSpcReduction="10000"/>
          </a:bodyPr>
          <a:lstStyle/>
          <a:p>
            <a:pPr>
              <a:lnSpc>
                <a:spcPct val="90000"/>
              </a:lnSpc>
            </a:pPr>
            <a:r>
              <a:rPr lang="nl-NL" altLang="nl-NL" sz="2800" dirty="0" smtClean="0"/>
              <a:t>Astma, vormen:</a:t>
            </a:r>
          </a:p>
          <a:p>
            <a:pPr lvl="1">
              <a:lnSpc>
                <a:spcPct val="90000"/>
              </a:lnSpc>
            </a:pPr>
            <a:r>
              <a:rPr lang="nl-NL" altLang="nl-NL" sz="2400" dirty="0" smtClean="0"/>
              <a:t>Astma bronchiale</a:t>
            </a:r>
          </a:p>
          <a:p>
            <a:pPr lvl="1">
              <a:lnSpc>
                <a:spcPct val="90000"/>
              </a:lnSpc>
            </a:pPr>
            <a:r>
              <a:rPr lang="nl-NL" altLang="nl-NL" sz="2400" dirty="0" smtClean="0"/>
              <a:t>Astmatische bronchitis</a:t>
            </a:r>
          </a:p>
          <a:p>
            <a:pPr eaLnBrk="1" hangingPunct="1">
              <a:lnSpc>
                <a:spcPct val="90000"/>
              </a:lnSpc>
            </a:pPr>
            <a:r>
              <a:rPr lang="nl-NL" altLang="nl-NL" sz="2800" dirty="0" smtClean="0"/>
              <a:t>Beide door:</a:t>
            </a:r>
          </a:p>
          <a:p>
            <a:pPr lvl="1" eaLnBrk="1" hangingPunct="1">
              <a:lnSpc>
                <a:spcPct val="90000"/>
              </a:lnSpc>
            </a:pPr>
            <a:r>
              <a:rPr lang="nl-NL" altLang="nl-NL" sz="2400" dirty="0" smtClean="0"/>
              <a:t>Aspecifieke (koude, vochtige lucht, uitlaatgassen: te maken met luchtkwaliteit) en</a:t>
            </a:r>
          </a:p>
          <a:p>
            <a:pPr lvl="1" eaLnBrk="1" hangingPunct="1">
              <a:lnSpc>
                <a:spcPct val="90000"/>
              </a:lnSpc>
            </a:pPr>
            <a:r>
              <a:rPr lang="nl-NL" altLang="nl-NL" sz="2400" dirty="0" smtClean="0"/>
              <a:t>Specifieke prikkels (allergische: te maken met producten van levende organismen)</a:t>
            </a:r>
          </a:p>
          <a:p>
            <a:pPr lvl="1" eaLnBrk="1" hangingPunct="1">
              <a:lnSpc>
                <a:spcPct val="90000"/>
              </a:lnSpc>
            </a:pPr>
            <a:r>
              <a:rPr lang="nl-NL" altLang="nl-NL" sz="2400" dirty="0" smtClean="0"/>
              <a:t>Tenminste als je aanleg hebt om hierop te reageren</a:t>
            </a:r>
          </a:p>
          <a:p>
            <a:pPr eaLnBrk="1" hangingPunct="1">
              <a:lnSpc>
                <a:spcPct val="90000"/>
              </a:lnSpc>
            </a:pPr>
            <a:r>
              <a:rPr lang="nl-NL" altLang="nl-NL" sz="2800" dirty="0" smtClean="0"/>
              <a:t>NB: dus niet meer CARA!</a:t>
            </a:r>
          </a:p>
          <a:p>
            <a:pPr eaLnBrk="1" hangingPunct="1">
              <a:lnSpc>
                <a:spcPct val="90000"/>
              </a:lnSpc>
            </a:pPr>
            <a:r>
              <a:rPr lang="nl-NL" altLang="nl-NL" sz="2800" dirty="0" smtClean="0"/>
              <a:t>COPD en longemfyseem apart!</a:t>
            </a:r>
          </a:p>
        </p:txBody>
      </p:sp>
    </p:spTree>
    <p:extLst>
      <p:ext uri="{BB962C8B-B14F-4D97-AF65-F5344CB8AC3E}">
        <p14:creationId xmlns:p14="http://schemas.microsoft.com/office/powerpoint/2010/main" val="858827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nl-NL" altLang="nl-NL" smtClean="0"/>
              <a:t>Symptomen Astma bronchiale</a:t>
            </a:r>
          </a:p>
        </p:txBody>
      </p:sp>
      <p:sp>
        <p:nvSpPr>
          <p:cNvPr id="9219" name="Rectangle 3"/>
          <p:cNvSpPr>
            <a:spLocks noGrp="1" noChangeArrowheads="1"/>
          </p:cNvSpPr>
          <p:nvPr>
            <p:ph idx="1"/>
          </p:nvPr>
        </p:nvSpPr>
        <p:spPr>
          <a:xfrm>
            <a:off x="457200" y="1052513"/>
            <a:ext cx="8229600" cy="5073650"/>
          </a:xfrm>
        </p:spPr>
        <p:txBody>
          <a:bodyPr/>
          <a:lstStyle/>
          <a:p>
            <a:pPr lvl="1" eaLnBrk="1" hangingPunct="1">
              <a:buFontTx/>
              <a:buNone/>
            </a:pPr>
            <a:endParaRPr lang="nl-NL" altLang="nl-NL" smtClean="0"/>
          </a:p>
          <a:p>
            <a:pPr eaLnBrk="1" hangingPunct="1"/>
            <a:r>
              <a:rPr lang="nl-NL" altLang="nl-NL" smtClean="0"/>
              <a:t>Verkramping van luchtwegspieren:</a:t>
            </a:r>
          </a:p>
          <a:p>
            <a:pPr lvl="1" eaLnBrk="1" hangingPunct="1"/>
            <a:r>
              <a:rPr lang="nl-NL" altLang="nl-NL" smtClean="0"/>
              <a:t>(algemeen: moe)</a:t>
            </a:r>
          </a:p>
          <a:p>
            <a:pPr lvl="1" eaLnBrk="1" hangingPunct="1"/>
            <a:r>
              <a:rPr lang="nl-NL" altLang="nl-NL" smtClean="0"/>
              <a:t>Specifiek, in aanvallen:</a:t>
            </a:r>
          </a:p>
          <a:p>
            <a:pPr lvl="2" eaLnBrk="1" hangingPunct="1"/>
            <a:r>
              <a:rPr lang="nl-NL" altLang="nl-NL" smtClean="0"/>
              <a:t>Wheezing (inspiratoire en expiratoire stridor)</a:t>
            </a:r>
          </a:p>
          <a:p>
            <a:pPr lvl="2" eaLnBrk="1" hangingPunct="1"/>
            <a:r>
              <a:rPr lang="nl-NL" altLang="nl-NL" smtClean="0"/>
              <a:t>Dyspnoe (kortademigheid)</a:t>
            </a:r>
          </a:p>
          <a:p>
            <a:pPr lvl="2" eaLnBrk="1" hangingPunct="1"/>
            <a:r>
              <a:rPr lang="nl-NL" altLang="nl-NL" smtClean="0"/>
              <a:t>Tachypnoe</a:t>
            </a:r>
          </a:p>
          <a:p>
            <a:pPr lvl="2" eaLnBrk="1" hangingPunct="1"/>
            <a:r>
              <a:rPr lang="nl-NL" altLang="nl-NL" smtClean="0"/>
              <a:t>Cyanose </a:t>
            </a:r>
          </a:p>
        </p:txBody>
      </p:sp>
    </p:spTree>
    <p:extLst>
      <p:ext uri="{BB962C8B-B14F-4D97-AF65-F5344CB8AC3E}">
        <p14:creationId xmlns:p14="http://schemas.microsoft.com/office/powerpoint/2010/main" val="1133705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nl-NL" altLang="nl-NL" sz="4000" smtClean="0"/>
              <a:t>Symptomen Astmatische Bronchitis</a:t>
            </a:r>
          </a:p>
        </p:txBody>
      </p:sp>
      <p:sp>
        <p:nvSpPr>
          <p:cNvPr id="10243" name="Rectangle 3"/>
          <p:cNvSpPr>
            <a:spLocks noGrp="1" noChangeArrowheads="1"/>
          </p:cNvSpPr>
          <p:nvPr>
            <p:ph idx="1"/>
          </p:nvPr>
        </p:nvSpPr>
        <p:spPr/>
        <p:txBody>
          <a:bodyPr>
            <a:normAutofit lnSpcReduction="10000"/>
          </a:bodyPr>
          <a:lstStyle/>
          <a:p>
            <a:pPr eaLnBrk="1" hangingPunct="1"/>
            <a:r>
              <a:rPr lang="nl-NL" altLang="nl-NL" sz="2800" smtClean="0"/>
              <a:t>Naast verkramping van luchtwegspieren ook ontsteking van het slijmvlies van de luchtwegen: hoesten en sputumproductie erbij</a:t>
            </a:r>
          </a:p>
          <a:p>
            <a:pPr lvl="1" eaLnBrk="1" hangingPunct="1"/>
            <a:r>
              <a:rPr lang="nl-NL" altLang="nl-NL" sz="2400" smtClean="0"/>
              <a:t>Algemeen: moe</a:t>
            </a:r>
          </a:p>
          <a:p>
            <a:pPr lvl="1" eaLnBrk="1" hangingPunct="1"/>
            <a:r>
              <a:rPr lang="nl-NL" altLang="nl-NL" sz="2400" smtClean="0"/>
              <a:t>Specifiek, in aanvallen:</a:t>
            </a:r>
          </a:p>
          <a:p>
            <a:pPr lvl="2" eaLnBrk="1" hangingPunct="1"/>
            <a:r>
              <a:rPr lang="nl-NL" altLang="nl-NL" sz="2000" smtClean="0"/>
              <a:t>Wheezing (inspiratoire en expiratoire stridor)</a:t>
            </a:r>
          </a:p>
          <a:p>
            <a:pPr lvl="2" eaLnBrk="1" hangingPunct="1"/>
            <a:r>
              <a:rPr lang="nl-NL" altLang="nl-NL" sz="2000" smtClean="0"/>
              <a:t>Dyspnoe (kortademigheid)</a:t>
            </a:r>
          </a:p>
          <a:p>
            <a:pPr lvl="2" eaLnBrk="1" hangingPunct="1"/>
            <a:r>
              <a:rPr lang="nl-NL" altLang="nl-NL" sz="2000" smtClean="0"/>
              <a:t>Tachypnoe</a:t>
            </a:r>
          </a:p>
          <a:p>
            <a:pPr lvl="2" eaLnBrk="1" hangingPunct="1"/>
            <a:r>
              <a:rPr lang="nl-NL" altLang="nl-NL" sz="2000" smtClean="0"/>
              <a:t>Cyanose</a:t>
            </a:r>
          </a:p>
          <a:p>
            <a:pPr lvl="2" eaLnBrk="1" hangingPunct="1"/>
            <a:r>
              <a:rPr lang="nl-NL" altLang="nl-NL" sz="2000" smtClean="0"/>
              <a:t>Hoesten</a:t>
            </a:r>
          </a:p>
          <a:p>
            <a:pPr lvl="2" eaLnBrk="1" hangingPunct="1"/>
            <a:r>
              <a:rPr lang="nl-NL" altLang="nl-NL" sz="2000" smtClean="0"/>
              <a:t>Sputum</a:t>
            </a:r>
          </a:p>
          <a:p>
            <a:pPr eaLnBrk="1" hangingPunct="1"/>
            <a:endParaRPr lang="nl-NL" altLang="nl-NL" sz="2800" smtClean="0"/>
          </a:p>
        </p:txBody>
      </p:sp>
    </p:spTree>
    <p:extLst>
      <p:ext uri="{BB962C8B-B14F-4D97-AF65-F5344CB8AC3E}">
        <p14:creationId xmlns:p14="http://schemas.microsoft.com/office/powerpoint/2010/main" val="2737387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nl-NL" altLang="nl-NL" smtClean="0"/>
          </a:p>
        </p:txBody>
      </p:sp>
      <p:sp>
        <p:nvSpPr>
          <p:cNvPr id="8195" name="Rectangle 3"/>
          <p:cNvSpPr>
            <a:spLocks noGrp="1" noChangeArrowheads="1"/>
          </p:cNvSpPr>
          <p:nvPr>
            <p:ph idx="1"/>
          </p:nvPr>
        </p:nvSpPr>
        <p:spPr/>
        <p:txBody>
          <a:bodyPr/>
          <a:lstStyle/>
          <a:p>
            <a:pPr eaLnBrk="1" hangingPunct="1"/>
            <a:r>
              <a:rPr lang="nl-NL" altLang="nl-NL" smtClean="0"/>
              <a:t>BN-ers in de zorg, 12 en 18 mei 2011:</a:t>
            </a:r>
          </a:p>
          <a:p>
            <a:pPr lvl="1" eaLnBrk="1" hangingPunct="1"/>
            <a:r>
              <a:rPr lang="nl-NL" altLang="nl-NL" smtClean="0"/>
              <a:t>een leven lang benauwd</a:t>
            </a:r>
          </a:p>
          <a:p>
            <a:pPr lvl="2" eaLnBrk="1" hangingPunct="1"/>
            <a:r>
              <a:rPr lang="nl-NL" altLang="nl-NL" smtClean="0">
                <a:hlinkClick r:id="rId2"/>
              </a:rPr>
              <a:t>http://beta.uitzendinggemist.nl/programmas/3306-bn-ers-in-de-zorg-een-leven-lang-benauwd</a:t>
            </a:r>
            <a:endParaRPr lang="nl-NL" altLang="nl-NL" smtClean="0"/>
          </a:p>
          <a:p>
            <a:pPr eaLnBrk="1" hangingPunct="1"/>
            <a:r>
              <a:rPr lang="nl-NL" altLang="nl-NL" smtClean="0"/>
              <a:t>Het kinderziekenhuis</a:t>
            </a:r>
          </a:p>
          <a:p>
            <a:pPr lvl="1" eaLnBrk="1" hangingPunct="1"/>
            <a:r>
              <a:rPr lang="nl-NL" altLang="nl-NL" smtClean="0"/>
              <a:t>11-8-2011</a:t>
            </a:r>
          </a:p>
          <a:p>
            <a:pPr lvl="2" eaLnBrk="1" hangingPunct="1"/>
            <a:r>
              <a:rPr lang="nl-NL" altLang="nl-NL" smtClean="0">
                <a:hlinkClick r:id="rId3"/>
              </a:rPr>
              <a:t>http://beta.uitzendinggemist.nl/afleveringen/1108699</a:t>
            </a:r>
            <a:r>
              <a:rPr lang="nl-NL" altLang="nl-NL" smtClean="0"/>
              <a:t> </a:t>
            </a:r>
          </a:p>
          <a:p>
            <a:pPr lvl="1" eaLnBrk="1" hangingPunct="1"/>
            <a:endParaRPr lang="nl-NL" altLang="nl-NL" smtClean="0"/>
          </a:p>
        </p:txBody>
      </p:sp>
    </p:spTree>
    <p:extLst>
      <p:ext uri="{BB962C8B-B14F-4D97-AF65-F5344CB8AC3E}">
        <p14:creationId xmlns:p14="http://schemas.microsoft.com/office/powerpoint/2010/main" val="2965028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l-NL" altLang="nl-NL" smtClean="0"/>
              <a:t>Oorzaak</a:t>
            </a:r>
          </a:p>
        </p:txBody>
      </p:sp>
      <p:sp>
        <p:nvSpPr>
          <p:cNvPr id="11267" name="Rectangle 3"/>
          <p:cNvSpPr>
            <a:spLocks noGrp="1" noChangeArrowheads="1"/>
          </p:cNvSpPr>
          <p:nvPr>
            <p:ph idx="1"/>
          </p:nvPr>
        </p:nvSpPr>
        <p:spPr>
          <a:xfrm>
            <a:off x="457200" y="1600200"/>
            <a:ext cx="8229600" cy="4997450"/>
          </a:xfrm>
        </p:spPr>
        <p:txBody>
          <a:bodyPr>
            <a:normAutofit/>
          </a:bodyPr>
          <a:lstStyle/>
          <a:p>
            <a:pPr eaLnBrk="1" hangingPunct="1">
              <a:lnSpc>
                <a:spcPct val="80000"/>
              </a:lnSpc>
            </a:pPr>
            <a:r>
              <a:rPr lang="nl-NL" altLang="nl-NL" sz="2800" smtClean="0"/>
              <a:t>Aanleg om overmatig te reageren op prikkels</a:t>
            </a:r>
          </a:p>
          <a:p>
            <a:pPr lvl="1" eaLnBrk="1" hangingPunct="1">
              <a:lnSpc>
                <a:spcPct val="80000"/>
              </a:lnSpc>
            </a:pPr>
            <a:r>
              <a:rPr lang="nl-NL" altLang="nl-NL" sz="2400" smtClean="0"/>
              <a:t>Kind ouders zonder astma of allergie 5-10% kans</a:t>
            </a:r>
          </a:p>
          <a:p>
            <a:pPr lvl="1" eaLnBrk="1" hangingPunct="1">
              <a:lnSpc>
                <a:spcPct val="80000"/>
              </a:lnSpc>
            </a:pPr>
            <a:r>
              <a:rPr lang="nl-NL" altLang="nl-NL" sz="2400" smtClean="0"/>
              <a:t>Kind met 1 ouder met astma of allergie 50%</a:t>
            </a:r>
          </a:p>
          <a:p>
            <a:pPr lvl="1" eaLnBrk="1" hangingPunct="1">
              <a:lnSpc>
                <a:spcPct val="80000"/>
              </a:lnSpc>
            </a:pPr>
            <a:r>
              <a:rPr lang="nl-NL" altLang="nl-NL" sz="2400" smtClean="0"/>
              <a:t>Kind met 2 ouders met astma of allergie 70%</a:t>
            </a:r>
          </a:p>
          <a:p>
            <a:pPr eaLnBrk="1" hangingPunct="1">
              <a:lnSpc>
                <a:spcPct val="80000"/>
              </a:lnSpc>
            </a:pPr>
            <a:r>
              <a:rPr lang="nl-NL" altLang="nl-NL" sz="2800" smtClean="0"/>
              <a:t>Naast erfelijke aanleg risicofactoren voor daadwerkelijk ontwikkelen van astma</a:t>
            </a:r>
          </a:p>
          <a:p>
            <a:pPr lvl="1" eaLnBrk="1" hangingPunct="1">
              <a:lnSpc>
                <a:spcPct val="80000"/>
              </a:lnSpc>
            </a:pPr>
            <a:r>
              <a:rPr lang="nl-NL" altLang="nl-NL" sz="2400" smtClean="0"/>
              <a:t>voeding van een baby</a:t>
            </a:r>
          </a:p>
          <a:p>
            <a:pPr lvl="1" eaLnBrk="1" hangingPunct="1">
              <a:lnSpc>
                <a:spcPct val="80000"/>
              </a:lnSpc>
            </a:pPr>
            <a:r>
              <a:rPr lang="nl-NL" altLang="nl-NL" sz="2400" smtClean="0"/>
              <a:t>contact met huisstofmijt, huisdieren, tabaksrook, luchtvervuiling etc.</a:t>
            </a:r>
          </a:p>
          <a:p>
            <a:pPr lvl="1" eaLnBrk="1" hangingPunct="1">
              <a:lnSpc>
                <a:spcPct val="80000"/>
              </a:lnSpc>
            </a:pPr>
            <a:r>
              <a:rPr lang="nl-NL" altLang="nl-NL" sz="2400" smtClean="0"/>
              <a:t>het al dan niet doormaken van infecties</a:t>
            </a:r>
          </a:p>
          <a:p>
            <a:pPr lvl="1" eaLnBrk="1" hangingPunct="1">
              <a:lnSpc>
                <a:spcPct val="80000"/>
              </a:lnSpc>
            </a:pPr>
            <a:r>
              <a:rPr lang="nl-NL" altLang="nl-NL" sz="2400" smtClean="0"/>
              <a:t>roken van de moeder tijdens de zwangerschap</a:t>
            </a:r>
          </a:p>
          <a:p>
            <a:pPr lvl="1" eaLnBrk="1" hangingPunct="1">
              <a:lnSpc>
                <a:spcPct val="80000"/>
              </a:lnSpc>
              <a:buFontTx/>
              <a:buNone/>
            </a:pPr>
            <a:r>
              <a:rPr lang="nl-NL" altLang="nl-NL" sz="2400" smtClean="0"/>
              <a:t>Het is nog niet duidelijk hoeveel invloed risicofactoren hebben </a:t>
            </a:r>
          </a:p>
        </p:txBody>
      </p:sp>
    </p:spTree>
    <p:extLst>
      <p:ext uri="{BB962C8B-B14F-4D97-AF65-F5344CB8AC3E}">
        <p14:creationId xmlns:p14="http://schemas.microsoft.com/office/powerpoint/2010/main" val="2531658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4038"/>
            <a:ext cx="60483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549275"/>
            <a:ext cx="300355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428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altLang="nl-NL" smtClean="0"/>
              <a:t>Astma</a:t>
            </a:r>
          </a:p>
        </p:txBody>
      </p:sp>
      <p:sp>
        <p:nvSpPr>
          <p:cNvPr id="15363" name="Rectangle 3"/>
          <p:cNvSpPr>
            <a:spLocks noGrp="1" noChangeArrowheads="1"/>
          </p:cNvSpPr>
          <p:nvPr>
            <p:ph idx="1"/>
          </p:nvPr>
        </p:nvSpPr>
        <p:spPr/>
        <p:txBody>
          <a:bodyPr/>
          <a:lstStyle/>
          <a:p>
            <a:pPr eaLnBrk="1" hangingPunct="1"/>
            <a:r>
              <a:rPr lang="nl-NL" altLang="nl-NL" smtClean="0"/>
              <a:t>Bijzonder bij kinderen:</a:t>
            </a:r>
          </a:p>
          <a:p>
            <a:pPr lvl="1" eaLnBrk="1" hangingPunct="1"/>
            <a:r>
              <a:rPr lang="nl-NL" altLang="nl-NL" smtClean="0"/>
              <a:t>Klachten veel heftiger door kleinere doorsnede van de luchtwegen, hoe groter hoe minder last bij een vergelijkbare aanval &gt; “er overheen groeien”</a:t>
            </a:r>
          </a:p>
          <a:p>
            <a:pPr lvl="1" eaLnBrk="1" hangingPunct="1"/>
            <a:r>
              <a:rPr lang="nl-NL" altLang="nl-NL" smtClean="0"/>
              <a:t>Gevolgen voor groei / ontwikkeling</a:t>
            </a:r>
          </a:p>
          <a:p>
            <a:pPr lvl="1" eaLnBrk="1" hangingPunct="1"/>
            <a:r>
              <a:rPr lang="nl-NL" altLang="nl-NL" smtClean="0"/>
              <a:t>Medicatie vernevelen / a</a:t>
            </a:r>
            <a:r>
              <a:rPr lang="en-US" altLang="nl-NL" smtClean="0">
                <a:cs typeface="Arial" charset="0"/>
              </a:rPr>
              <a:t>ërosol lastiger door erg nauwe luchtwegen (komt niet diep) en techniek (ondanks voorzetkamer)</a:t>
            </a:r>
          </a:p>
        </p:txBody>
      </p:sp>
    </p:spTree>
    <p:extLst>
      <p:ext uri="{BB962C8B-B14F-4D97-AF65-F5344CB8AC3E}">
        <p14:creationId xmlns:p14="http://schemas.microsoft.com/office/powerpoint/2010/main" val="589387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l-NL" altLang="nl-NL" dirty="0" smtClean="0"/>
              <a:t>Astma behandeling</a:t>
            </a:r>
          </a:p>
        </p:txBody>
      </p:sp>
      <p:sp>
        <p:nvSpPr>
          <p:cNvPr id="16387" name="Rectangle 3"/>
          <p:cNvSpPr>
            <a:spLocks noGrp="1" noChangeArrowheads="1"/>
          </p:cNvSpPr>
          <p:nvPr>
            <p:ph idx="1"/>
          </p:nvPr>
        </p:nvSpPr>
        <p:spPr/>
        <p:txBody>
          <a:bodyPr>
            <a:normAutofit lnSpcReduction="10000"/>
          </a:bodyPr>
          <a:lstStyle/>
          <a:p>
            <a:pPr eaLnBrk="1" hangingPunct="1">
              <a:lnSpc>
                <a:spcPct val="90000"/>
              </a:lnSpc>
            </a:pPr>
            <a:r>
              <a:rPr lang="nl-NL" altLang="nl-NL" sz="2800" smtClean="0"/>
              <a:t>Preventie d.m.v. saneren</a:t>
            </a:r>
          </a:p>
          <a:p>
            <a:pPr lvl="1" eaLnBrk="1" hangingPunct="1">
              <a:lnSpc>
                <a:spcPct val="90000"/>
              </a:lnSpc>
            </a:pPr>
            <a:r>
              <a:rPr lang="en-US" altLang="nl-NL" sz="2400" smtClean="0">
                <a:cs typeface="Arial" charset="0"/>
              </a:rPr>
              <a:t>prikkels uit omgeving zoveel mogelijk elimineren</a:t>
            </a:r>
            <a:endParaRPr lang="nl-NL" altLang="nl-NL" sz="2400" smtClean="0"/>
          </a:p>
          <a:p>
            <a:pPr eaLnBrk="1" hangingPunct="1">
              <a:lnSpc>
                <a:spcPct val="90000"/>
              </a:lnSpc>
            </a:pPr>
            <a:r>
              <a:rPr lang="nl-NL" altLang="nl-NL" sz="2800" smtClean="0"/>
              <a:t>Medicatie: </a:t>
            </a:r>
            <a:r>
              <a:rPr lang="en-US" altLang="nl-NL" sz="2800" smtClean="0">
                <a:cs typeface="Arial" charset="0"/>
              </a:rPr>
              <a:t>bronchusverwijders en ontstekingsremmers (bij ernstige aanval IV en O</a:t>
            </a:r>
            <a:r>
              <a:rPr lang="en-US" altLang="nl-NL" sz="1600" smtClean="0">
                <a:cs typeface="Arial" charset="0"/>
              </a:rPr>
              <a:t>2</a:t>
            </a:r>
            <a:r>
              <a:rPr lang="en-US" altLang="nl-NL" sz="2800" smtClean="0">
                <a:cs typeface="Arial" charset="0"/>
              </a:rPr>
              <a:t>)</a:t>
            </a:r>
            <a:endParaRPr lang="nl-NL" altLang="nl-NL" sz="4400" smtClean="0"/>
          </a:p>
          <a:p>
            <a:pPr lvl="1" eaLnBrk="1" hangingPunct="1">
              <a:lnSpc>
                <a:spcPct val="90000"/>
              </a:lnSpc>
            </a:pPr>
            <a:r>
              <a:rPr lang="el-GR" altLang="nl-NL" sz="2400" smtClean="0">
                <a:cs typeface="Arial" charset="0"/>
              </a:rPr>
              <a:t>Β</a:t>
            </a:r>
            <a:r>
              <a:rPr lang="nl-NL" altLang="nl-NL" sz="2400" smtClean="0">
                <a:cs typeface="Arial" charset="0"/>
              </a:rPr>
              <a:t>-sympaticomimetica: luchtwegverwijdend, dosisaerosol of inhalatiepoeder, Ventolin, Salbutamol e.a. Ook wel inh. vloeistof, oraal of parenteraal (i.v. bij exacerbaties)</a:t>
            </a:r>
          </a:p>
          <a:p>
            <a:pPr lvl="1" eaLnBrk="1" hangingPunct="1">
              <a:lnSpc>
                <a:spcPct val="90000"/>
              </a:lnSpc>
            </a:pPr>
            <a:r>
              <a:rPr lang="nl-NL" altLang="nl-NL" sz="2400" smtClean="0">
                <a:cs typeface="Arial" charset="0"/>
              </a:rPr>
              <a:t>Anticholinergica: lv, Atrovent e.a.</a:t>
            </a:r>
            <a:endParaRPr lang="el-GR" altLang="nl-NL" sz="2400" smtClean="0">
              <a:cs typeface="Arial" charset="0"/>
            </a:endParaRPr>
          </a:p>
          <a:p>
            <a:pPr lvl="1" eaLnBrk="1" hangingPunct="1">
              <a:lnSpc>
                <a:spcPct val="90000"/>
              </a:lnSpc>
            </a:pPr>
            <a:r>
              <a:rPr lang="nl-NL" altLang="nl-NL" sz="2400" smtClean="0">
                <a:cs typeface="Arial" charset="0"/>
              </a:rPr>
              <a:t>Xanthinederivaten: lv, oraal, klysma, Theolair, Theolin</a:t>
            </a:r>
          </a:p>
        </p:txBody>
      </p:sp>
    </p:spTree>
    <p:extLst>
      <p:ext uri="{BB962C8B-B14F-4D97-AF65-F5344CB8AC3E}">
        <p14:creationId xmlns:p14="http://schemas.microsoft.com/office/powerpoint/2010/main" val="215946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nl-NL" altLang="nl-NL" smtClean="0"/>
          </a:p>
        </p:txBody>
      </p:sp>
      <p:sp>
        <p:nvSpPr>
          <p:cNvPr id="17411" name="Rectangle 3"/>
          <p:cNvSpPr>
            <a:spLocks noGrp="1" noChangeArrowheads="1"/>
          </p:cNvSpPr>
          <p:nvPr>
            <p:ph idx="1"/>
          </p:nvPr>
        </p:nvSpPr>
        <p:spPr/>
        <p:txBody>
          <a:bodyPr>
            <a:normAutofit/>
          </a:bodyPr>
          <a:lstStyle/>
          <a:p>
            <a:pPr eaLnBrk="1" hangingPunct="1"/>
            <a:r>
              <a:rPr lang="nl-NL" altLang="nl-NL" sz="2800" smtClean="0"/>
              <a:t>Corticosteroiden, ontstekingsremmend, dosisaerosol, poederinhalatie of inhalatievloeistof, Beclomethason, Pulmicort, Flixotide e.a.</a:t>
            </a:r>
          </a:p>
          <a:p>
            <a:pPr eaLnBrk="1" hangingPunct="1"/>
            <a:r>
              <a:rPr lang="nl-NL" altLang="nl-NL" sz="2800" smtClean="0"/>
              <a:t>Cromoglicinezuur, lange termijn voorkomen vroege en late reactie, niet acuut, Lomudal, Tilade</a:t>
            </a:r>
          </a:p>
          <a:p>
            <a:pPr eaLnBrk="1" hangingPunct="1"/>
            <a:r>
              <a:rPr lang="nl-NL" altLang="nl-NL" sz="2800" smtClean="0"/>
              <a:t>Antihistaminica, allergieremmend</a:t>
            </a:r>
          </a:p>
          <a:p>
            <a:pPr eaLnBrk="1" hangingPunct="1">
              <a:buFontTx/>
              <a:buNone/>
            </a:pPr>
            <a:endParaRPr lang="nl-NL" altLang="nl-NL" sz="2800" smtClean="0"/>
          </a:p>
        </p:txBody>
      </p:sp>
    </p:spTree>
    <p:extLst>
      <p:ext uri="{BB962C8B-B14F-4D97-AF65-F5344CB8AC3E}">
        <p14:creationId xmlns:p14="http://schemas.microsoft.com/office/powerpoint/2010/main" val="130457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328047" cy="332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89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49" name="Group 173"/>
          <p:cNvGraphicFramePr>
            <a:graphicFrameLocks noGrp="1"/>
          </p:cNvGraphicFramePr>
          <p:nvPr/>
        </p:nvGraphicFramePr>
        <p:xfrm>
          <a:off x="0" y="1352550"/>
          <a:ext cx="9144000" cy="5505452"/>
        </p:xfrm>
        <a:graphic>
          <a:graphicData uri="http://schemas.openxmlformats.org/drawingml/2006/table">
            <a:tbl>
              <a:tblPr/>
              <a:tblGrid>
                <a:gridCol w="1509713"/>
                <a:gridCol w="3489325"/>
                <a:gridCol w="1714500"/>
                <a:gridCol w="1068387"/>
                <a:gridCol w="1362075"/>
              </a:tblGrid>
              <a:tr h="801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900" b="1" i="0" u="none" strike="noStrike" cap="none" normalizeH="0" baseline="0" smtClean="0">
                          <a:ln>
                            <a:noFill/>
                          </a:ln>
                          <a:solidFill>
                            <a:srgbClr val="333333"/>
                          </a:solidFill>
                          <a:effectLst/>
                          <a:latin typeface="Verdana" pitchFamily="34" charset="0"/>
                          <a:cs typeface="Times New Roman" pitchFamily="18" charset="0"/>
                        </a:rPr>
                        <a:t> </a:t>
                      </a:r>
                      <a:endParaRPr kumimoji="0" lang="nl-NL"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Symptomen/Dag</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Symptomen/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Nacht</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PEF of FEV1</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333333"/>
                          </a:solidFill>
                          <a:effectLst/>
                          <a:latin typeface="Verdana" pitchFamily="34" charset="0"/>
                          <a:cs typeface="Times New Roman" pitchFamily="18" charset="0"/>
                        </a:rPr>
                        <a:t>PEF variabiliteit</a:t>
                      </a:r>
                      <a:endParaRPr kumimoji="0" lang="nl-NL" sz="2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1</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Intermit-terend</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1 maal per week</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Asymptomatisch en normale PEF tussen aanvallen</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2 maal per maand</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20%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2</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Mild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1 maal per week maar &lt; 1 maal per dag</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Aanvallen kunnen activiteit beïnvloeden</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2 maal per maand</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20-30%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3</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Matig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Dagelijks</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Aanvallen beïnvloeden activiteit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1 maal per week</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60%-80%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17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Stadium 4</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600" b="1" i="0" u="none" strike="noStrike" cap="none" normalizeH="0" baseline="0" smtClean="0">
                          <a:ln>
                            <a:noFill/>
                          </a:ln>
                          <a:solidFill>
                            <a:srgbClr val="333333"/>
                          </a:solidFill>
                          <a:effectLst/>
                          <a:latin typeface="Verdana" pitchFamily="34" charset="0"/>
                          <a:cs typeface="Times New Roman" pitchFamily="18" charset="0"/>
                        </a:rPr>
                        <a:t>Ernstig Persistent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Continu</a:t>
                      </a:r>
                      <a:br>
                        <a:rPr kumimoji="0" lang="nl-NL" sz="1600" b="0" i="0" u="none" strike="noStrike" cap="none" normalizeH="0" baseline="0" smtClean="0">
                          <a:ln>
                            <a:noFill/>
                          </a:ln>
                          <a:solidFill>
                            <a:srgbClr val="333333"/>
                          </a:solidFill>
                          <a:effectLst/>
                          <a:latin typeface="Verdana" pitchFamily="34" charset="0"/>
                          <a:cs typeface="Times New Roman" pitchFamily="18" charset="0"/>
                        </a:rPr>
                      </a:br>
                      <a:r>
                        <a:rPr kumimoji="0" lang="nl-NL" sz="1600" b="0" i="0" u="none" strike="noStrike" cap="none" normalizeH="0" baseline="0" smtClean="0">
                          <a:ln>
                            <a:noFill/>
                          </a:ln>
                          <a:solidFill>
                            <a:srgbClr val="333333"/>
                          </a:solidFill>
                          <a:effectLst/>
                          <a:latin typeface="Verdana" pitchFamily="34" charset="0"/>
                          <a:cs typeface="Times New Roman" pitchFamily="18" charset="0"/>
                        </a:rPr>
                        <a:t>Gelimiteerde fysieke activiteit</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Frequent</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&lt;/= 60%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&gt; 30%</a:t>
                      </a:r>
                      <a:endParaRPr kumimoji="0" lang="nl-NL"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smtClean="0">
                          <a:ln>
                            <a:noFill/>
                          </a:ln>
                          <a:solidFill>
                            <a:srgbClr val="333333"/>
                          </a:solidFill>
                          <a:effectLst/>
                          <a:latin typeface="Verdana" pitchFamily="34" charset="0"/>
                          <a:cs typeface="Times New Roman" pitchFamily="18" charset="0"/>
                        </a:rPr>
                        <a:t> </a:t>
                      </a:r>
                      <a:endParaRPr kumimoji="0" lang="nl-NL" sz="32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72" name="Rectangle 165"/>
          <p:cNvSpPr>
            <a:spLocks noGrp="1" noChangeArrowheads="1"/>
          </p:cNvSpPr>
          <p:nvPr>
            <p:ph type="title"/>
          </p:nvPr>
        </p:nvSpPr>
        <p:spPr/>
        <p:txBody>
          <a:bodyPr>
            <a:normAutofit fontScale="90000"/>
          </a:bodyPr>
          <a:lstStyle/>
          <a:p>
            <a:pPr eaLnBrk="1" hangingPunct="1"/>
            <a:r>
              <a:rPr lang="nl-NL" altLang="nl-NL" sz="4000" smtClean="0"/>
              <a:t>GINA Classificatie van Ernst van Astma </a:t>
            </a:r>
          </a:p>
        </p:txBody>
      </p:sp>
    </p:spTree>
    <p:extLst>
      <p:ext uri="{BB962C8B-B14F-4D97-AF65-F5344CB8AC3E}">
        <p14:creationId xmlns:p14="http://schemas.microsoft.com/office/powerpoint/2010/main" val="1911131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nl-NL" altLang="nl-NL" smtClean="0"/>
          </a:p>
        </p:txBody>
      </p:sp>
      <p:sp>
        <p:nvSpPr>
          <p:cNvPr id="19459" name="Rectangle 3"/>
          <p:cNvSpPr>
            <a:spLocks noGrp="1" noChangeArrowheads="1"/>
          </p:cNvSpPr>
          <p:nvPr>
            <p:ph idx="1"/>
          </p:nvPr>
        </p:nvSpPr>
        <p:spPr/>
        <p:txBody>
          <a:bodyPr>
            <a:normAutofit fontScale="92500"/>
          </a:bodyPr>
          <a:lstStyle/>
          <a:p>
            <a:pPr eaLnBrk="1" hangingPunct="1"/>
            <a:r>
              <a:rPr lang="nl-NL" altLang="nl-NL" smtClean="0"/>
              <a:t>Klokhuis: Astma</a:t>
            </a:r>
          </a:p>
          <a:p>
            <a:pPr lvl="2" eaLnBrk="1" hangingPunct="1"/>
            <a:r>
              <a:rPr lang="nl-NL" altLang="nl-NL" smtClean="0">
                <a:hlinkClick r:id="rId2"/>
              </a:rPr>
              <a:t>http://www.youtube.com/watch?v=xMH3fqCnFGQ</a:t>
            </a:r>
            <a:r>
              <a:rPr lang="nl-NL" altLang="nl-NL" smtClean="0"/>
              <a:t> </a:t>
            </a:r>
          </a:p>
          <a:p>
            <a:pPr eaLnBrk="1" hangingPunct="1"/>
            <a:r>
              <a:rPr lang="nl-NL" altLang="nl-NL" smtClean="0"/>
              <a:t>In het ziekenhuis, 11 januari 2011:</a:t>
            </a:r>
          </a:p>
          <a:p>
            <a:pPr lvl="1" eaLnBrk="1" hangingPunct="1"/>
            <a:r>
              <a:rPr lang="nl-NL" altLang="nl-NL" smtClean="0"/>
              <a:t>afdeling longziekten:</a:t>
            </a:r>
          </a:p>
          <a:p>
            <a:pPr lvl="2" eaLnBrk="1" hangingPunct="1"/>
            <a:r>
              <a:rPr lang="nl-NL" altLang="nl-NL" smtClean="0">
                <a:hlinkClick r:id="rId3"/>
              </a:rPr>
              <a:t>http://beta.uitzendinggemist.nl/afleveringen/1040585-afdeling-longziekten</a:t>
            </a:r>
            <a:r>
              <a:rPr lang="nl-NL" altLang="nl-NL" smtClean="0"/>
              <a:t> </a:t>
            </a:r>
          </a:p>
          <a:p>
            <a:pPr eaLnBrk="1" hangingPunct="1"/>
            <a:r>
              <a:rPr lang="nl-NL" altLang="nl-NL" smtClean="0"/>
              <a:t>BN-ers in de zorg, 12 en 18 mei 2011:</a:t>
            </a:r>
          </a:p>
          <a:p>
            <a:pPr lvl="1" eaLnBrk="1" hangingPunct="1"/>
            <a:r>
              <a:rPr lang="nl-NL" altLang="nl-NL" smtClean="0"/>
              <a:t>een leven lang benauwd</a:t>
            </a:r>
          </a:p>
          <a:p>
            <a:pPr lvl="2" eaLnBrk="1" hangingPunct="1"/>
            <a:r>
              <a:rPr lang="nl-NL" altLang="nl-NL" smtClean="0">
                <a:hlinkClick r:id="rId4"/>
              </a:rPr>
              <a:t>http://beta.uitzendinggemist.nl/programmas/3306-bn-ers-in-de-zorg-een-leven-lang-benauwd</a:t>
            </a:r>
            <a:endParaRPr lang="nl-NL" altLang="nl-NL" smtClean="0"/>
          </a:p>
          <a:p>
            <a:pPr lvl="1" eaLnBrk="1" hangingPunct="1"/>
            <a:endParaRPr lang="nl-NL" altLang="nl-NL" smtClean="0"/>
          </a:p>
        </p:txBody>
      </p:sp>
    </p:spTree>
    <p:extLst>
      <p:ext uri="{BB962C8B-B14F-4D97-AF65-F5344CB8AC3E}">
        <p14:creationId xmlns:p14="http://schemas.microsoft.com/office/powerpoint/2010/main" val="39973358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err="1"/>
              <a:t>Chronische</a:t>
            </a:r>
            <a:r>
              <a:rPr lang="en-US" dirty="0"/>
              <a:t> </a:t>
            </a:r>
            <a:r>
              <a:rPr lang="en-US" dirty="0" err="1"/>
              <a:t>longaandoeningen</a:t>
            </a:r>
            <a:endParaRPr lang="nl-NL" altLang="nl-NL" dirty="0" smtClean="0">
              <a:latin typeface="Verdana" pitchFamily="34" charset="0"/>
            </a:endParaRPr>
          </a:p>
        </p:txBody>
      </p:sp>
      <p:sp>
        <p:nvSpPr>
          <p:cNvPr id="21507" name="Rectangle 3"/>
          <p:cNvSpPr>
            <a:spLocks noGrp="1" noChangeArrowheads="1"/>
          </p:cNvSpPr>
          <p:nvPr>
            <p:ph idx="1"/>
          </p:nvPr>
        </p:nvSpPr>
        <p:spPr/>
        <p:txBody>
          <a:bodyPr>
            <a:normAutofit fontScale="92500"/>
          </a:bodyPr>
          <a:lstStyle/>
          <a:p>
            <a:pPr eaLnBrk="1" hangingPunct="1">
              <a:lnSpc>
                <a:spcPct val="150000"/>
              </a:lnSpc>
            </a:pPr>
            <a:r>
              <a:rPr lang="nl-NL" altLang="nl-NL" sz="2400" b="1" dirty="0" err="1" smtClean="0">
                <a:cs typeface="Times New Roman" charset="0"/>
              </a:rPr>
              <a:t>C</a:t>
            </a:r>
            <a:r>
              <a:rPr lang="nl-NL" altLang="nl-NL" sz="2400" dirty="0" err="1" smtClean="0">
                <a:cs typeface="Times New Roman" charset="0"/>
              </a:rPr>
              <a:t>hronic</a:t>
            </a:r>
            <a:r>
              <a:rPr lang="nl-NL" altLang="nl-NL" sz="2400" dirty="0" smtClean="0">
                <a:cs typeface="Times New Roman" charset="0"/>
              </a:rPr>
              <a:t> </a:t>
            </a:r>
            <a:r>
              <a:rPr lang="nl-NL" altLang="nl-NL" sz="2400" b="1" dirty="0" err="1" smtClean="0">
                <a:cs typeface="Times New Roman" charset="0"/>
              </a:rPr>
              <a:t>O</a:t>
            </a:r>
            <a:r>
              <a:rPr lang="nl-NL" altLang="nl-NL" sz="2400" dirty="0" err="1" smtClean="0">
                <a:cs typeface="Times New Roman" charset="0"/>
              </a:rPr>
              <a:t>bstructive</a:t>
            </a:r>
            <a:r>
              <a:rPr lang="nl-NL" altLang="nl-NL" sz="2400" dirty="0" smtClean="0">
                <a:cs typeface="Times New Roman" charset="0"/>
              </a:rPr>
              <a:t> </a:t>
            </a:r>
            <a:r>
              <a:rPr lang="nl-NL" altLang="nl-NL" sz="2400" b="1" dirty="0" err="1" smtClean="0">
                <a:cs typeface="Times New Roman" charset="0"/>
              </a:rPr>
              <a:t>P</a:t>
            </a:r>
            <a:r>
              <a:rPr lang="nl-NL" altLang="nl-NL" sz="2400" dirty="0" err="1" smtClean="0">
                <a:cs typeface="Times New Roman" charset="0"/>
              </a:rPr>
              <a:t>ulmonary</a:t>
            </a:r>
            <a:r>
              <a:rPr lang="nl-NL" altLang="nl-NL" sz="2400" dirty="0" smtClean="0">
                <a:cs typeface="Times New Roman" charset="0"/>
              </a:rPr>
              <a:t> </a:t>
            </a:r>
            <a:r>
              <a:rPr lang="nl-NL" altLang="nl-NL" sz="2400" b="1" dirty="0" err="1" smtClean="0">
                <a:cs typeface="Times New Roman" charset="0"/>
              </a:rPr>
              <a:t>D</a:t>
            </a:r>
            <a:r>
              <a:rPr lang="nl-NL" altLang="nl-NL" sz="2400" dirty="0" err="1" smtClean="0">
                <a:cs typeface="Times New Roman" charset="0"/>
              </a:rPr>
              <a:t>iseases</a:t>
            </a:r>
            <a:endParaRPr lang="nl-NL" altLang="nl-NL" sz="2400" dirty="0" smtClean="0">
              <a:cs typeface="Times New Roman" charset="0"/>
            </a:endParaRPr>
          </a:p>
          <a:p>
            <a:pPr lvl="1" eaLnBrk="1" hangingPunct="1">
              <a:lnSpc>
                <a:spcPct val="150000"/>
              </a:lnSpc>
            </a:pPr>
            <a:r>
              <a:rPr lang="en-US" altLang="nl-NL" sz="2000" dirty="0" smtClean="0">
                <a:hlinkClick r:id="rId2"/>
              </a:rPr>
              <a:t>http://www.youtube.com/watch?v=0sXn_Qmx68E</a:t>
            </a:r>
            <a:r>
              <a:rPr lang="en-US" altLang="nl-NL" sz="2000" dirty="0" smtClean="0"/>
              <a:t> </a:t>
            </a:r>
          </a:p>
          <a:p>
            <a:pPr eaLnBrk="1" hangingPunct="1">
              <a:lnSpc>
                <a:spcPct val="150000"/>
              </a:lnSpc>
            </a:pPr>
            <a:r>
              <a:rPr lang="en-US" altLang="nl-NL" sz="2400" dirty="0" smtClean="0"/>
              <a:t>Twee </a:t>
            </a:r>
            <a:r>
              <a:rPr lang="en-US" altLang="nl-NL" sz="2400" dirty="0" err="1" smtClean="0"/>
              <a:t>ziektebeelden</a:t>
            </a:r>
            <a:endParaRPr lang="en-US" altLang="nl-NL" sz="2400" dirty="0" smtClean="0"/>
          </a:p>
          <a:p>
            <a:pPr lvl="1" eaLnBrk="1" hangingPunct="1">
              <a:lnSpc>
                <a:spcPct val="150000"/>
              </a:lnSpc>
            </a:pPr>
            <a:r>
              <a:rPr lang="en-US" altLang="nl-NL" sz="2400" dirty="0" err="1" smtClean="0"/>
              <a:t>Chronische</a:t>
            </a:r>
            <a:r>
              <a:rPr lang="en-US" altLang="nl-NL" sz="2400" dirty="0" smtClean="0"/>
              <a:t> bronchitis</a:t>
            </a:r>
          </a:p>
          <a:p>
            <a:pPr lvl="1" eaLnBrk="1" hangingPunct="1">
              <a:lnSpc>
                <a:spcPct val="150000"/>
              </a:lnSpc>
            </a:pPr>
            <a:r>
              <a:rPr lang="en-US" altLang="nl-NL" sz="2400" dirty="0" err="1" smtClean="0"/>
              <a:t>Longemfyseem</a:t>
            </a:r>
            <a:endParaRPr lang="en-US" altLang="nl-NL" sz="2400" dirty="0" smtClean="0"/>
          </a:p>
          <a:p>
            <a:pPr lvl="1" eaLnBrk="1" hangingPunct="1">
              <a:lnSpc>
                <a:spcPct val="150000"/>
              </a:lnSpc>
            </a:pPr>
            <a:r>
              <a:rPr lang="en-US" altLang="nl-NL" sz="2400" dirty="0" err="1" smtClean="0"/>
              <a:t>Niet</a:t>
            </a:r>
            <a:r>
              <a:rPr lang="en-US" altLang="nl-NL" sz="2400" dirty="0" smtClean="0"/>
              <a:t> </a:t>
            </a:r>
            <a:r>
              <a:rPr lang="en-US" altLang="nl-NL" sz="2400" dirty="0" err="1" smtClean="0"/>
              <a:t>hieronder</a:t>
            </a:r>
            <a:r>
              <a:rPr lang="en-US" altLang="nl-NL" sz="2400" dirty="0" smtClean="0"/>
              <a:t> </a:t>
            </a:r>
            <a:r>
              <a:rPr lang="en-US" altLang="nl-NL" sz="2400" dirty="0" err="1" smtClean="0"/>
              <a:t>valt</a:t>
            </a:r>
            <a:r>
              <a:rPr lang="en-US" altLang="nl-NL" sz="2400" dirty="0" smtClean="0"/>
              <a:t> </a:t>
            </a:r>
            <a:r>
              <a:rPr lang="en-US" altLang="nl-NL" sz="2400" dirty="0" err="1" smtClean="0"/>
              <a:t>bijv</a:t>
            </a:r>
            <a:r>
              <a:rPr lang="en-US" altLang="nl-NL" sz="2400" dirty="0" smtClean="0"/>
              <a:t>. </a:t>
            </a:r>
            <a:r>
              <a:rPr lang="en-US" altLang="nl-NL" sz="2400" dirty="0" err="1" smtClean="0"/>
              <a:t>Longfibrose</a:t>
            </a:r>
            <a:r>
              <a:rPr lang="en-US" altLang="nl-NL" sz="2400" dirty="0" smtClean="0"/>
              <a:t>, </a:t>
            </a:r>
            <a:r>
              <a:rPr lang="en-US" altLang="nl-NL" sz="2400" dirty="0" err="1" smtClean="0"/>
              <a:t>lijkt</a:t>
            </a:r>
            <a:r>
              <a:rPr lang="en-US" altLang="nl-NL" sz="2400" dirty="0" smtClean="0"/>
              <a:t> </a:t>
            </a:r>
            <a:r>
              <a:rPr lang="en-US" altLang="nl-NL" sz="2400" dirty="0" err="1" smtClean="0"/>
              <a:t>er</a:t>
            </a:r>
            <a:r>
              <a:rPr lang="en-US" altLang="nl-NL" sz="2400" dirty="0" smtClean="0"/>
              <a:t> </a:t>
            </a:r>
            <a:r>
              <a:rPr lang="en-US" altLang="nl-NL" sz="2400" dirty="0" err="1" smtClean="0"/>
              <a:t>wel</a:t>
            </a:r>
            <a:r>
              <a:rPr lang="en-US" altLang="nl-NL" sz="2400" dirty="0" smtClean="0"/>
              <a:t> op</a:t>
            </a:r>
          </a:p>
          <a:p>
            <a:pPr eaLnBrk="1" hangingPunct="1">
              <a:lnSpc>
                <a:spcPct val="150000"/>
              </a:lnSpc>
            </a:pPr>
            <a:r>
              <a:rPr lang="en-US" altLang="nl-NL" sz="2400" dirty="0" err="1" smtClean="0"/>
              <a:t>Vierde</a:t>
            </a:r>
            <a:r>
              <a:rPr lang="en-US" altLang="nl-NL" sz="2400" dirty="0" smtClean="0"/>
              <a:t> </a:t>
            </a:r>
            <a:r>
              <a:rPr lang="en-US" altLang="nl-NL" sz="2400" dirty="0" err="1" smtClean="0"/>
              <a:t>doodsoorzaak</a:t>
            </a:r>
            <a:r>
              <a:rPr lang="en-US" altLang="nl-NL" sz="2400" dirty="0" smtClean="0"/>
              <a:t> in de </a:t>
            </a:r>
            <a:r>
              <a:rPr lang="en-US" altLang="nl-NL" sz="2400" dirty="0" err="1" smtClean="0"/>
              <a:t>wereld</a:t>
            </a:r>
            <a:endParaRPr lang="en-US" altLang="nl-NL" sz="2400" dirty="0" smtClean="0"/>
          </a:p>
          <a:p>
            <a:pPr eaLnBrk="1" hangingPunct="1">
              <a:lnSpc>
                <a:spcPct val="150000"/>
              </a:lnSpc>
            </a:pPr>
            <a:endParaRPr lang="nl-NL" altLang="nl-NL" sz="2400" dirty="0" smtClean="0">
              <a:cs typeface="Times New Roman" charset="0"/>
            </a:endParaRPr>
          </a:p>
        </p:txBody>
      </p:sp>
    </p:spTree>
    <p:extLst>
      <p:ext uri="{BB962C8B-B14F-4D97-AF65-F5344CB8AC3E}">
        <p14:creationId xmlns:p14="http://schemas.microsoft.com/office/powerpoint/2010/main" val="909593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el 1"/>
          <p:cNvSpPr>
            <a:spLocks noGrp="1"/>
          </p:cNvSpPr>
          <p:nvPr>
            <p:ph type="title"/>
          </p:nvPr>
        </p:nvSpPr>
        <p:spPr>
          <a:xfrm>
            <a:off x="467544" y="332656"/>
            <a:ext cx="8229600" cy="1080864"/>
          </a:xfrm>
        </p:spPr>
        <p:txBody>
          <a:bodyPr/>
          <a:lstStyle/>
          <a:p>
            <a:pPr eaLnBrk="1" hangingPunct="1"/>
            <a:r>
              <a:rPr lang="nl-NL" altLang="nl-NL" dirty="0" smtClean="0">
                <a:solidFill>
                  <a:schemeClr val="tx1"/>
                </a:solidFill>
              </a:rPr>
              <a:t>COPD: symptomen</a:t>
            </a:r>
          </a:p>
        </p:txBody>
      </p:sp>
      <p:sp>
        <p:nvSpPr>
          <p:cNvPr id="35842" name="Rectangle 3"/>
          <p:cNvSpPr>
            <a:spLocks noGrp="1" noChangeArrowheads="1"/>
          </p:cNvSpPr>
          <p:nvPr>
            <p:ph idx="1"/>
          </p:nvPr>
        </p:nvSpPr>
        <p:spPr>
          <a:xfrm>
            <a:off x="684213" y="1628775"/>
            <a:ext cx="7772400" cy="4114800"/>
          </a:xfrm>
        </p:spPr>
        <p:txBody>
          <a:bodyPr>
            <a:normAutofit fontScale="92500" lnSpcReduction="10000"/>
          </a:bodyPr>
          <a:lstStyle/>
          <a:p>
            <a:pPr eaLnBrk="1" hangingPunct="1"/>
            <a:r>
              <a:rPr lang="nl-NL" altLang="nl-NL" sz="2800" smtClean="0"/>
              <a:t>Hoesten: slijmopgevende (ochtend)hoest, chronisch hoesten (&gt; 3 maanden)</a:t>
            </a:r>
          </a:p>
          <a:p>
            <a:pPr eaLnBrk="1" hangingPunct="1"/>
            <a:r>
              <a:rPr lang="nl-NL" altLang="nl-NL" sz="2800" smtClean="0"/>
              <a:t>Piepende ademhaling</a:t>
            </a:r>
          </a:p>
          <a:p>
            <a:pPr eaLnBrk="1" hangingPunct="1"/>
            <a:r>
              <a:rPr lang="nl-NL" altLang="nl-NL" sz="2800" smtClean="0"/>
              <a:t>Kortademigheid</a:t>
            </a:r>
          </a:p>
          <a:p>
            <a:pPr eaLnBrk="1" hangingPunct="1"/>
            <a:r>
              <a:rPr lang="nl-NL" altLang="nl-NL" sz="2800" smtClean="0"/>
              <a:t>Pijn op de borst</a:t>
            </a:r>
          </a:p>
          <a:p>
            <a:pPr eaLnBrk="1" hangingPunct="1"/>
            <a:r>
              <a:rPr lang="nl-NL" altLang="nl-NL" sz="2800" smtClean="0"/>
              <a:t>Problemen met ophoesten van slijm</a:t>
            </a:r>
          </a:p>
          <a:p>
            <a:pPr eaLnBrk="1" hangingPunct="1"/>
            <a:r>
              <a:rPr lang="nl-NL" altLang="nl-NL" sz="2800" smtClean="0"/>
              <a:t>Ongewenst gewichtsverlies (bij het vermoeden van ernstig COPD)</a:t>
            </a:r>
          </a:p>
          <a:p>
            <a:pPr eaLnBrk="1" hangingPunct="1"/>
            <a:r>
              <a:rPr lang="nl-NL" altLang="nl-NL" sz="2800" smtClean="0"/>
              <a:t>Toenemende inspanningsbeperking en vermoeidheid</a:t>
            </a:r>
          </a:p>
          <a:p>
            <a:pPr eaLnBrk="1" hangingPunct="1">
              <a:lnSpc>
                <a:spcPct val="150000"/>
              </a:lnSpc>
            </a:pPr>
            <a:endParaRPr lang="nl-NL" altLang="nl-NL" sz="2800" smtClean="0">
              <a:latin typeface="Verdana" pitchFamily="34" charset="0"/>
            </a:endParaRPr>
          </a:p>
        </p:txBody>
      </p:sp>
    </p:spTree>
    <p:extLst>
      <p:ext uri="{BB962C8B-B14F-4D97-AF65-F5344CB8AC3E}">
        <p14:creationId xmlns:p14="http://schemas.microsoft.com/office/powerpoint/2010/main" val="41840158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44550" y="2309813"/>
            <a:ext cx="7318375" cy="3524250"/>
          </a:xfrm>
          <a:prstGeom prst="rect">
            <a:avLst/>
          </a:prstGeom>
          <a:noFill/>
          <a:ln w="14288">
            <a:solidFill>
              <a:srgbClr val="FFFFFF"/>
            </a:solidFill>
            <a:miter lim="800000"/>
            <a:headEnd/>
            <a:tailEnd/>
          </a:ln>
          <a:extLst>
            <a:ext uri="{909E8E84-426E-40DD-AFC4-6F175D3DCCD1}">
              <a14:hiddenFill xmlns:a14="http://schemas.microsoft.com/office/drawing/2010/main">
                <a:gradFill rotWithShape="0">
                  <a:gsLst>
                    <a:gs pos="0">
                      <a:srgbClr val="FFFFFF"/>
                    </a:gs>
                    <a:gs pos="100000">
                      <a:srgbClr val="A0A0A0"/>
                    </a:gs>
                  </a:gsLst>
                  <a:lin ang="5400000" scaled="1"/>
                </a:gra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26627" name="Rectangle 3"/>
          <p:cNvSpPr>
            <a:spLocks noChangeArrowheads="1"/>
          </p:cNvSpPr>
          <p:nvPr/>
        </p:nvSpPr>
        <p:spPr bwMode="auto">
          <a:xfrm>
            <a:off x="844550" y="2309813"/>
            <a:ext cx="7318375"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26628" name="Line 4"/>
          <p:cNvSpPr>
            <a:spLocks noChangeShapeType="1"/>
          </p:cNvSpPr>
          <p:nvPr/>
        </p:nvSpPr>
        <p:spPr bwMode="auto">
          <a:xfrm>
            <a:off x="844550" y="2309813"/>
            <a:ext cx="1588" cy="3524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29" name="Line 5"/>
          <p:cNvSpPr>
            <a:spLocks noChangeShapeType="1"/>
          </p:cNvSpPr>
          <p:nvPr/>
        </p:nvSpPr>
        <p:spPr bwMode="auto">
          <a:xfrm>
            <a:off x="844550" y="5834063"/>
            <a:ext cx="82550" cy="15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0" name="Line 6"/>
          <p:cNvSpPr>
            <a:spLocks noChangeShapeType="1"/>
          </p:cNvSpPr>
          <p:nvPr/>
        </p:nvSpPr>
        <p:spPr bwMode="auto">
          <a:xfrm>
            <a:off x="754063" y="5251450"/>
            <a:ext cx="9048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1" name="Line 7"/>
          <p:cNvSpPr>
            <a:spLocks noChangeShapeType="1"/>
          </p:cNvSpPr>
          <p:nvPr/>
        </p:nvSpPr>
        <p:spPr bwMode="auto">
          <a:xfrm>
            <a:off x="844550" y="4657725"/>
            <a:ext cx="82550" cy="0"/>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2" name="Line 8"/>
          <p:cNvSpPr>
            <a:spLocks noChangeShapeType="1"/>
          </p:cNvSpPr>
          <p:nvPr/>
        </p:nvSpPr>
        <p:spPr bwMode="auto">
          <a:xfrm>
            <a:off x="754063" y="407193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3" name="Line 9"/>
          <p:cNvSpPr>
            <a:spLocks noChangeShapeType="1"/>
          </p:cNvSpPr>
          <p:nvPr/>
        </p:nvSpPr>
        <p:spPr bwMode="auto">
          <a:xfrm flipV="1">
            <a:off x="754063" y="3489325"/>
            <a:ext cx="90487" cy="3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4" name="Line 10"/>
          <p:cNvSpPr>
            <a:spLocks noChangeShapeType="1"/>
          </p:cNvSpPr>
          <p:nvPr/>
        </p:nvSpPr>
        <p:spPr bwMode="auto">
          <a:xfrm>
            <a:off x="754063" y="2894013"/>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5" name="Line 11"/>
          <p:cNvSpPr>
            <a:spLocks noChangeShapeType="1"/>
          </p:cNvSpPr>
          <p:nvPr/>
        </p:nvSpPr>
        <p:spPr bwMode="auto">
          <a:xfrm>
            <a:off x="857250" y="5834063"/>
            <a:ext cx="7318375" cy="1587"/>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36" name="Freeform 12"/>
          <p:cNvSpPr>
            <a:spLocks/>
          </p:cNvSpPr>
          <p:nvPr/>
        </p:nvSpPr>
        <p:spPr bwMode="auto">
          <a:xfrm>
            <a:off x="871538" y="4657725"/>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7" name="Freeform 13"/>
          <p:cNvSpPr>
            <a:spLocks/>
          </p:cNvSpPr>
          <p:nvPr/>
        </p:nvSpPr>
        <p:spPr bwMode="auto">
          <a:xfrm>
            <a:off x="912813" y="4657725"/>
            <a:ext cx="41275" cy="28575"/>
          </a:xfrm>
          <a:custGeom>
            <a:avLst/>
            <a:gdLst>
              <a:gd name="T0" fmla="*/ 0 w 28"/>
              <a:gd name="T1" fmla="*/ 0 h 20"/>
              <a:gd name="T2" fmla="*/ 2147483647 w 28"/>
              <a:gd name="T3" fmla="*/ 2147483647 h 20"/>
              <a:gd name="T4" fmla="*/ 2147483647 w 28"/>
              <a:gd name="T5" fmla="*/ 2147483647 h 20"/>
              <a:gd name="T6" fmla="*/ 2147483647 w 28"/>
              <a:gd name="T7" fmla="*/ 2147483647 h 20"/>
              <a:gd name="T8" fmla="*/ 2147483647 w 28"/>
              <a:gd name="T9" fmla="*/ 214748364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0"/>
                </a:moveTo>
                <a:lnTo>
                  <a:pt x="10" y="6"/>
                </a:lnTo>
                <a:lnTo>
                  <a:pt x="10" y="13"/>
                </a:lnTo>
                <a:lnTo>
                  <a:pt x="19" y="20"/>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8" name="Freeform 14"/>
          <p:cNvSpPr>
            <a:spLocks/>
          </p:cNvSpPr>
          <p:nvPr/>
        </p:nvSpPr>
        <p:spPr bwMode="auto">
          <a:xfrm>
            <a:off x="954088" y="4646613"/>
            <a:ext cx="42862" cy="39687"/>
          </a:xfrm>
          <a:custGeom>
            <a:avLst/>
            <a:gdLst>
              <a:gd name="T0" fmla="*/ 0 w 29"/>
              <a:gd name="T1" fmla="*/ 2147483647 h 27"/>
              <a:gd name="T2" fmla="*/ 2147483647 w 29"/>
              <a:gd name="T3" fmla="*/ 2147483647 h 27"/>
              <a:gd name="T4" fmla="*/ 2147483647 w 29"/>
              <a:gd name="T5" fmla="*/ 2147483647 h 27"/>
              <a:gd name="T6" fmla="*/ 2147483647 w 29"/>
              <a:gd name="T7" fmla="*/ 2147483647 h 27"/>
              <a:gd name="T8" fmla="*/ 2147483647 w 29"/>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7">
                <a:moveTo>
                  <a:pt x="0" y="27"/>
                </a:moveTo>
                <a:lnTo>
                  <a:pt x="10" y="20"/>
                </a:lnTo>
                <a:lnTo>
                  <a:pt x="10" y="13"/>
                </a:lnTo>
                <a:lnTo>
                  <a:pt x="19" y="7"/>
                </a:lnTo>
                <a:lnTo>
                  <a:pt x="29"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39" name="Freeform 15"/>
          <p:cNvSpPr>
            <a:spLocks/>
          </p:cNvSpPr>
          <p:nvPr/>
        </p:nvSpPr>
        <p:spPr bwMode="auto">
          <a:xfrm>
            <a:off x="996950" y="4646613"/>
            <a:ext cx="53975" cy="39687"/>
          </a:xfrm>
          <a:custGeom>
            <a:avLst/>
            <a:gdLst>
              <a:gd name="T0" fmla="*/ 0 w 37"/>
              <a:gd name="T1" fmla="*/ 0 h 27"/>
              <a:gd name="T2" fmla="*/ 2147483647 w 37"/>
              <a:gd name="T3" fmla="*/ 0 h 27"/>
              <a:gd name="T4" fmla="*/ 2147483647 w 37"/>
              <a:gd name="T5" fmla="*/ 2147483647 h 27"/>
              <a:gd name="T6" fmla="*/ 2147483647 w 37"/>
              <a:gd name="T7" fmla="*/ 2147483647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27">
                <a:moveTo>
                  <a:pt x="0" y="0"/>
                </a:moveTo>
                <a:lnTo>
                  <a:pt x="9" y="0"/>
                </a:lnTo>
                <a:lnTo>
                  <a:pt x="18" y="7"/>
                </a:lnTo>
                <a:lnTo>
                  <a:pt x="37" y="2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0" name="Freeform 16"/>
          <p:cNvSpPr>
            <a:spLocks/>
          </p:cNvSpPr>
          <p:nvPr/>
        </p:nvSpPr>
        <p:spPr bwMode="auto">
          <a:xfrm>
            <a:off x="1050925" y="4686300"/>
            <a:ext cx="41275" cy="52388"/>
          </a:xfrm>
          <a:custGeom>
            <a:avLst/>
            <a:gdLst>
              <a:gd name="T0" fmla="*/ 0 w 28"/>
              <a:gd name="T1" fmla="*/ 0 h 35"/>
              <a:gd name="T2" fmla="*/ 2147483647 w 28"/>
              <a:gd name="T3" fmla="*/ 2147483647 h 35"/>
              <a:gd name="T4" fmla="*/ 2147483647 w 28"/>
              <a:gd name="T5" fmla="*/ 2147483647 h 35"/>
              <a:gd name="T6" fmla="*/ 2147483647 w 28"/>
              <a:gd name="T7" fmla="*/ 214748364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5">
                <a:moveTo>
                  <a:pt x="0" y="0"/>
                </a:moveTo>
                <a:lnTo>
                  <a:pt x="19" y="21"/>
                </a:lnTo>
                <a:lnTo>
                  <a:pt x="19" y="28"/>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1" name="Freeform 17"/>
          <p:cNvSpPr>
            <a:spLocks/>
          </p:cNvSpPr>
          <p:nvPr/>
        </p:nvSpPr>
        <p:spPr bwMode="auto">
          <a:xfrm>
            <a:off x="1092200" y="4727575"/>
            <a:ext cx="41275" cy="11113"/>
          </a:xfrm>
          <a:custGeom>
            <a:avLst/>
            <a:gdLst>
              <a:gd name="T0" fmla="*/ 0 w 28"/>
              <a:gd name="T1" fmla="*/ 2147483647 h 7"/>
              <a:gd name="T2" fmla="*/ 2147483647 w 28"/>
              <a:gd name="T3" fmla="*/ 2147483647 h 7"/>
              <a:gd name="T4" fmla="*/ 2147483647 w 28"/>
              <a:gd name="T5" fmla="*/ 2147483647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2" name="Line 18"/>
          <p:cNvSpPr>
            <a:spLocks noChangeShapeType="1"/>
          </p:cNvSpPr>
          <p:nvPr/>
        </p:nvSpPr>
        <p:spPr bwMode="auto">
          <a:xfrm>
            <a:off x="1133475" y="47275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43" name="Freeform 19"/>
          <p:cNvSpPr>
            <a:spLocks/>
          </p:cNvSpPr>
          <p:nvPr/>
        </p:nvSpPr>
        <p:spPr bwMode="auto">
          <a:xfrm>
            <a:off x="1174750" y="4738688"/>
            <a:ext cx="53975" cy="30162"/>
          </a:xfrm>
          <a:custGeom>
            <a:avLst/>
            <a:gdLst>
              <a:gd name="T0" fmla="*/ 0 w 37"/>
              <a:gd name="T1" fmla="*/ 0 h 21"/>
              <a:gd name="T2" fmla="*/ 2147483647 w 37"/>
              <a:gd name="T3" fmla="*/ 2147483647 h 21"/>
              <a:gd name="T4" fmla="*/ 2147483647 w 37"/>
              <a:gd name="T5" fmla="*/ 2147483647 h 21"/>
              <a:gd name="T6" fmla="*/ 0 60000 65536"/>
              <a:gd name="T7" fmla="*/ 0 60000 65536"/>
              <a:gd name="T8" fmla="*/ 0 60000 65536"/>
            </a:gdLst>
            <a:ahLst/>
            <a:cxnLst>
              <a:cxn ang="T6">
                <a:pos x="T0" y="T1"/>
              </a:cxn>
              <a:cxn ang="T7">
                <a:pos x="T2" y="T3"/>
              </a:cxn>
              <a:cxn ang="T8">
                <a:pos x="T4" y="T5"/>
              </a:cxn>
            </a:cxnLst>
            <a:rect l="0" t="0" r="r" b="b"/>
            <a:pathLst>
              <a:path w="37" h="21">
                <a:moveTo>
                  <a:pt x="0" y="0"/>
                </a:moveTo>
                <a:lnTo>
                  <a:pt x="19" y="7"/>
                </a:lnTo>
                <a:lnTo>
                  <a:pt x="37"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4" name="Freeform 20"/>
          <p:cNvSpPr>
            <a:spLocks/>
          </p:cNvSpPr>
          <p:nvPr/>
        </p:nvSpPr>
        <p:spPr bwMode="auto">
          <a:xfrm>
            <a:off x="1228725" y="4768850"/>
            <a:ext cx="41275" cy="52388"/>
          </a:xfrm>
          <a:custGeom>
            <a:avLst/>
            <a:gdLst>
              <a:gd name="T0" fmla="*/ 0 w 28"/>
              <a:gd name="T1" fmla="*/ 0 h 35"/>
              <a:gd name="T2" fmla="*/ 2147483647 w 28"/>
              <a:gd name="T3" fmla="*/ 2147483647 h 35"/>
              <a:gd name="T4" fmla="*/ 2147483647 w 28"/>
              <a:gd name="T5" fmla="*/ 2147483647 h 35"/>
              <a:gd name="T6" fmla="*/ 0 60000 65536"/>
              <a:gd name="T7" fmla="*/ 0 60000 65536"/>
              <a:gd name="T8" fmla="*/ 0 60000 65536"/>
            </a:gdLst>
            <a:ahLst/>
            <a:cxnLst>
              <a:cxn ang="T6">
                <a:pos x="T0" y="T1"/>
              </a:cxn>
              <a:cxn ang="T7">
                <a:pos x="T2" y="T3"/>
              </a:cxn>
              <a:cxn ang="T8">
                <a:pos x="T4" y="T5"/>
              </a:cxn>
            </a:cxnLst>
            <a:rect l="0" t="0" r="r" b="b"/>
            <a:pathLst>
              <a:path w="28" h="35">
                <a:moveTo>
                  <a:pt x="0" y="0"/>
                </a:moveTo>
                <a:lnTo>
                  <a:pt x="19" y="14"/>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5" name="Freeform 21"/>
          <p:cNvSpPr>
            <a:spLocks/>
          </p:cNvSpPr>
          <p:nvPr/>
        </p:nvSpPr>
        <p:spPr bwMode="auto">
          <a:xfrm>
            <a:off x="1270000" y="4821238"/>
            <a:ext cx="41275" cy="60325"/>
          </a:xfrm>
          <a:custGeom>
            <a:avLst/>
            <a:gdLst>
              <a:gd name="T0" fmla="*/ 0 w 28"/>
              <a:gd name="T1" fmla="*/ 0 h 41"/>
              <a:gd name="T2" fmla="*/ 2147483647 w 28"/>
              <a:gd name="T3" fmla="*/ 2147483647 h 41"/>
              <a:gd name="T4" fmla="*/ 2147483647 w 28"/>
              <a:gd name="T5" fmla="*/ 2147483647 h 41"/>
              <a:gd name="T6" fmla="*/ 0 60000 65536"/>
              <a:gd name="T7" fmla="*/ 0 60000 65536"/>
              <a:gd name="T8" fmla="*/ 0 60000 65536"/>
            </a:gdLst>
            <a:ahLst/>
            <a:cxnLst>
              <a:cxn ang="T6">
                <a:pos x="T0" y="T1"/>
              </a:cxn>
              <a:cxn ang="T7">
                <a:pos x="T2" y="T3"/>
              </a:cxn>
              <a:cxn ang="T8">
                <a:pos x="T4" y="T5"/>
              </a:cxn>
            </a:cxnLst>
            <a:rect l="0" t="0" r="r" b="b"/>
            <a:pathLst>
              <a:path w="28" h="41">
                <a:moveTo>
                  <a:pt x="0" y="0"/>
                </a:moveTo>
                <a:lnTo>
                  <a:pt x="10" y="21"/>
                </a:lnTo>
                <a:lnTo>
                  <a:pt x="28" y="4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6" name="Freeform 22"/>
          <p:cNvSpPr>
            <a:spLocks/>
          </p:cNvSpPr>
          <p:nvPr/>
        </p:nvSpPr>
        <p:spPr bwMode="auto">
          <a:xfrm>
            <a:off x="1311275" y="4881563"/>
            <a:ext cx="42863" cy="9525"/>
          </a:xfrm>
          <a:custGeom>
            <a:avLst/>
            <a:gdLst>
              <a:gd name="T0" fmla="*/ 0 w 29"/>
              <a:gd name="T1" fmla="*/ 0 h 7"/>
              <a:gd name="T2" fmla="*/ 2147483647 w 29"/>
              <a:gd name="T3" fmla="*/ 2147483647 h 7"/>
              <a:gd name="T4" fmla="*/ 2147483647 w 29"/>
              <a:gd name="T5" fmla="*/ 2147483647 h 7"/>
              <a:gd name="T6" fmla="*/ 2147483647 w 29"/>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7">
                <a:moveTo>
                  <a:pt x="0" y="0"/>
                </a:moveTo>
                <a:lnTo>
                  <a:pt x="10" y="7"/>
                </a:lnTo>
                <a:lnTo>
                  <a:pt x="29"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7" name="Freeform 23"/>
          <p:cNvSpPr>
            <a:spLocks/>
          </p:cNvSpPr>
          <p:nvPr/>
        </p:nvSpPr>
        <p:spPr bwMode="auto">
          <a:xfrm>
            <a:off x="1354138" y="4891088"/>
            <a:ext cx="53975" cy="41275"/>
          </a:xfrm>
          <a:custGeom>
            <a:avLst/>
            <a:gdLst>
              <a:gd name="T0" fmla="*/ 0 w 37"/>
              <a:gd name="T1" fmla="*/ 0 h 28"/>
              <a:gd name="T2" fmla="*/ 2147483647 w 37"/>
              <a:gd name="T3" fmla="*/ 2147483647 h 28"/>
              <a:gd name="T4" fmla="*/ 2147483647 w 37"/>
              <a:gd name="T5" fmla="*/ 2147483647 h 28"/>
              <a:gd name="T6" fmla="*/ 0 60000 65536"/>
              <a:gd name="T7" fmla="*/ 0 60000 65536"/>
              <a:gd name="T8" fmla="*/ 0 60000 65536"/>
            </a:gdLst>
            <a:ahLst/>
            <a:cxnLst>
              <a:cxn ang="T6">
                <a:pos x="T0" y="T1"/>
              </a:cxn>
              <a:cxn ang="T7">
                <a:pos x="T2" y="T3"/>
              </a:cxn>
              <a:cxn ang="T8">
                <a:pos x="T4" y="T5"/>
              </a:cxn>
            </a:cxnLst>
            <a:rect l="0" t="0" r="r" b="b"/>
            <a:pathLst>
              <a:path w="37" h="28">
                <a:moveTo>
                  <a:pt x="0" y="0"/>
                </a:moveTo>
                <a:lnTo>
                  <a:pt x="18" y="14"/>
                </a:lnTo>
                <a:lnTo>
                  <a:pt x="37"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8" name="Freeform 24"/>
          <p:cNvSpPr>
            <a:spLocks/>
          </p:cNvSpPr>
          <p:nvPr/>
        </p:nvSpPr>
        <p:spPr bwMode="auto">
          <a:xfrm>
            <a:off x="1408113" y="4932363"/>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49" name="Freeform 25"/>
          <p:cNvSpPr>
            <a:spLocks/>
          </p:cNvSpPr>
          <p:nvPr/>
        </p:nvSpPr>
        <p:spPr bwMode="auto">
          <a:xfrm>
            <a:off x="1449388" y="4943475"/>
            <a:ext cx="41275" cy="41275"/>
          </a:xfrm>
          <a:custGeom>
            <a:avLst/>
            <a:gdLst>
              <a:gd name="T0" fmla="*/ 0 w 28"/>
              <a:gd name="T1" fmla="*/ 0 h 28"/>
              <a:gd name="T2" fmla="*/ 2147483647 w 28"/>
              <a:gd name="T3" fmla="*/ 2147483647 h 28"/>
              <a:gd name="T4" fmla="*/ 2147483647 w 28"/>
              <a:gd name="T5" fmla="*/ 2147483647 h 28"/>
              <a:gd name="T6" fmla="*/ 2147483647 w 28"/>
              <a:gd name="T7" fmla="*/ 2147483647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28">
                <a:moveTo>
                  <a:pt x="0" y="0"/>
                </a:moveTo>
                <a:lnTo>
                  <a:pt x="9" y="14"/>
                </a:lnTo>
                <a:lnTo>
                  <a:pt x="19" y="21"/>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0" name="Freeform 26"/>
          <p:cNvSpPr>
            <a:spLocks/>
          </p:cNvSpPr>
          <p:nvPr/>
        </p:nvSpPr>
        <p:spPr bwMode="auto">
          <a:xfrm>
            <a:off x="1490663" y="4973638"/>
            <a:ext cx="41275" cy="11112"/>
          </a:xfrm>
          <a:custGeom>
            <a:avLst/>
            <a:gdLst>
              <a:gd name="T0" fmla="*/ 0 w 28"/>
              <a:gd name="T1" fmla="*/ 2147483647 h 7"/>
              <a:gd name="T2" fmla="*/ 2147483647 w 28"/>
              <a:gd name="T3" fmla="*/ 2147483647 h 7"/>
              <a:gd name="T4" fmla="*/ 2147483647 w 28"/>
              <a:gd name="T5" fmla="*/ 0 h 7"/>
              <a:gd name="T6" fmla="*/ 2147483647 w 28"/>
              <a:gd name="T7" fmla="*/ 0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7"/>
                </a:moveTo>
                <a:lnTo>
                  <a:pt x="9" y="7"/>
                </a:lnTo>
                <a:lnTo>
                  <a:pt x="9" y="0"/>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1" name="Freeform 27"/>
          <p:cNvSpPr>
            <a:spLocks/>
          </p:cNvSpPr>
          <p:nvPr/>
        </p:nvSpPr>
        <p:spPr bwMode="auto">
          <a:xfrm>
            <a:off x="1531938" y="4973638"/>
            <a:ext cx="53975" cy="52387"/>
          </a:xfrm>
          <a:custGeom>
            <a:avLst/>
            <a:gdLst>
              <a:gd name="T0" fmla="*/ 0 w 37"/>
              <a:gd name="T1" fmla="*/ 0 h 35"/>
              <a:gd name="T2" fmla="*/ 2147483647 w 37"/>
              <a:gd name="T3" fmla="*/ 2147483647 h 35"/>
              <a:gd name="T4" fmla="*/ 2147483647 w 37"/>
              <a:gd name="T5" fmla="*/ 2147483647 h 35"/>
              <a:gd name="T6" fmla="*/ 2147483647 w 37"/>
              <a:gd name="T7" fmla="*/ 2147483647 h 35"/>
              <a:gd name="T8" fmla="*/ 2147483647 w 37"/>
              <a:gd name="T9" fmla="*/ 214748364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5">
                <a:moveTo>
                  <a:pt x="0" y="0"/>
                </a:moveTo>
                <a:lnTo>
                  <a:pt x="9" y="7"/>
                </a:lnTo>
                <a:lnTo>
                  <a:pt x="19" y="14"/>
                </a:lnTo>
                <a:lnTo>
                  <a:pt x="28" y="28"/>
                </a:lnTo>
                <a:lnTo>
                  <a:pt x="37"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2" name="Freeform 28"/>
          <p:cNvSpPr>
            <a:spLocks/>
          </p:cNvSpPr>
          <p:nvPr/>
        </p:nvSpPr>
        <p:spPr bwMode="auto">
          <a:xfrm>
            <a:off x="1585913" y="5026025"/>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3" name="Freeform 29"/>
          <p:cNvSpPr>
            <a:spLocks/>
          </p:cNvSpPr>
          <p:nvPr/>
        </p:nvSpPr>
        <p:spPr bwMode="auto">
          <a:xfrm>
            <a:off x="1627188" y="5046663"/>
            <a:ext cx="41275" cy="9525"/>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0"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4" name="Freeform 30"/>
          <p:cNvSpPr>
            <a:spLocks/>
          </p:cNvSpPr>
          <p:nvPr/>
        </p:nvSpPr>
        <p:spPr bwMode="auto">
          <a:xfrm>
            <a:off x="1668463" y="5056188"/>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0"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5" name="Freeform 31"/>
          <p:cNvSpPr>
            <a:spLocks/>
          </p:cNvSpPr>
          <p:nvPr/>
        </p:nvSpPr>
        <p:spPr bwMode="auto">
          <a:xfrm>
            <a:off x="1709738" y="5087938"/>
            <a:ext cx="57150" cy="19050"/>
          </a:xfrm>
          <a:custGeom>
            <a:avLst/>
            <a:gdLst>
              <a:gd name="T0" fmla="*/ 0 w 38"/>
              <a:gd name="T1" fmla="*/ 0 h 13"/>
              <a:gd name="T2" fmla="*/ 2147483647 w 38"/>
              <a:gd name="T3" fmla="*/ 2147483647 h 13"/>
              <a:gd name="T4" fmla="*/ 2147483647 w 38"/>
              <a:gd name="T5" fmla="*/ 2147483647 h 13"/>
              <a:gd name="T6" fmla="*/ 0 60000 65536"/>
              <a:gd name="T7" fmla="*/ 0 60000 65536"/>
              <a:gd name="T8" fmla="*/ 0 60000 65536"/>
            </a:gdLst>
            <a:ahLst/>
            <a:cxnLst>
              <a:cxn ang="T6">
                <a:pos x="T0" y="T1"/>
              </a:cxn>
              <a:cxn ang="T7">
                <a:pos x="T2" y="T3"/>
              </a:cxn>
              <a:cxn ang="T8">
                <a:pos x="T4" y="T5"/>
              </a:cxn>
            </a:cxnLst>
            <a:rect l="0" t="0" r="r" b="b"/>
            <a:pathLst>
              <a:path w="38" h="13">
                <a:moveTo>
                  <a:pt x="0" y="0"/>
                </a:moveTo>
                <a:lnTo>
                  <a:pt x="19" y="6"/>
                </a:lnTo>
                <a:lnTo>
                  <a:pt x="38" y="13"/>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6" name="Line 32"/>
          <p:cNvSpPr>
            <a:spLocks noChangeShapeType="1"/>
          </p:cNvSpPr>
          <p:nvPr/>
        </p:nvSpPr>
        <p:spPr bwMode="auto">
          <a:xfrm>
            <a:off x="1766888" y="5106988"/>
            <a:ext cx="41275" cy="3016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57" name="Freeform 33"/>
          <p:cNvSpPr>
            <a:spLocks/>
          </p:cNvSpPr>
          <p:nvPr/>
        </p:nvSpPr>
        <p:spPr bwMode="auto">
          <a:xfrm>
            <a:off x="1808163" y="5137150"/>
            <a:ext cx="39687"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14"/>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8" name="Freeform 34"/>
          <p:cNvSpPr>
            <a:spLocks/>
          </p:cNvSpPr>
          <p:nvPr/>
        </p:nvSpPr>
        <p:spPr bwMode="auto">
          <a:xfrm>
            <a:off x="1847850" y="5168900"/>
            <a:ext cx="41275" cy="9525"/>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59" name="Freeform 35"/>
          <p:cNvSpPr>
            <a:spLocks/>
          </p:cNvSpPr>
          <p:nvPr/>
        </p:nvSpPr>
        <p:spPr bwMode="auto">
          <a:xfrm>
            <a:off x="1889125" y="5178425"/>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0" name="Freeform 36"/>
          <p:cNvSpPr>
            <a:spLocks/>
          </p:cNvSpPr>
          <p:nvPr/>
        </p:nvSpPr>
        <p:spPr bwMode="auto">
          <a:xfrm>
            <a:off x="1930400" y="5210175"/>
            <a:ext cx="55563" cy="9525"/>
          </a:xfrm>
          <a:custGeom>
            <a:avLst/>
            <a:gdLst>
              <a:gd name="T0" fmla="*/ 0 w 37"/>
              <a:gd name="T1" fmla="*/ 0 h 7"/>
              <a:gd name="T2" fmla="*/ 2147483647 w 37"/>
              <a:gd name="T3" fmla="*/ 0 h 7"/>
              <a:gd name="T4" fmla="*/ 2147483647 w 37"/>
              <a:gd name="T5" fmla="*/ 2147483647 h 7"/>
              <a:gd name="T6" fmla="*/ 0 60000 65536"/>
              <a:gd name="T7" fmla="*/ 0 60000 65536"/>
              <a:gd name="T8" fmla="*/ 0 60000 65536"/>
            </a:gdLst>
            <a:ahLst/>
            <a:cxnLst>
              <a:cxn ang="T6">
                <a:pos x="T0" y="T1"/>
              </a:cxn>
              <a:cxn ang="T7">
                <a:pos x="T2" y="T3"/>
              </a:cxn>
              <a:cxn ang="T8">
                <a:pos x="T4" y="T5"/>
              </a:cxn>
            </a:cxnLst>
            <a:rect l="0" t="0" r="r" b="b"/>
            <a:pathLst>
              <a:path w="37" h="7">
                <a:moveTo>
                  <a:pt x="0" y="0"/>
                </a:moveTo>
                <a:lnTo>
                  <a:pt x="19" y="0"/>
                </a:lnTo>
                <a:lnTo>
                  <a:pt x="37"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1" name="Freeform 37"/>
          <p:cNvSpPr>
            <a:spLocks/>
          </p:cNvSpPr>
          <p:nvPr/>
        </p:nvSpPr>
        <p:spPr bwMode="auto">
          <a:xfrm>
            <a:off x="1985963" y="5219700"/>
            <a:ext cx="41275" cy="31750"/>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2" name="Freeform 38"/>
          <p:cNvSpPr>
            <a:spLocks/>
          </p:cNvSpPr>
          <p:nvPr/>
        </p:nvSpPr>
        <p:spPr bwMode="auto">
          <a:xfrm>
            <a:off x="2027238" y="5251450"/>
            <a:ext cx="41275" cy="9525"/>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0"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3" name="Line 39"/>
          <p:cNvSpPr>
            <a:spLocks noChangeShapeType="1"/>
          </p:cNvSpPr>
          <p:nvPr/>
        </p:nvSpPr>
        <p:spPr bwMode="auto">
          <a:xfrm>
            <a:off x="2068513" y="52609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64" name="Freeform 40"/>
          <p:cNvSpPr>
            <a:spLocks/>
          </p:cNvSpPr>
          <p:nvPr/>
        </p:nvSpPr>
        <p:spPr bwMode="auto">
          <a:xfrm>
            <a:off x="2109788" y="5272088"/>
            <a:ext cx="55562" cy="9525"/>
          </a:xfrm>
          <a:custGeom>
            <a:avLst/>
            <a:gdLst>
              <a:gd name="T0" fmla="*/ 0 w 38"/>
              <a:gd name="T1" fmla="*/ 0 h 7"/>
              <a:gd name="T2" fmla="*/ 2147483647 w 38"/>
              <a:gd name="T3" fmla="*/ 0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0"/>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5" name="Freeform 41"/>
          <p:cNvSpPr>
            <a:spLocks/>
          </p:cNvSpPr>
          <p:nvPr/>
        </p:nvSpPr>
        <p:spPr bwMode="auto">
          <a:xfrm>
            <a:off x="2165350" y="5281613"/>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6" name="Freeform 42"/>
          <p:cNvSpPr>
            <a:spLocks/>
          </p:cNvSpPr>
          <p:nvPr/>
        </p:nvSpPr>
        <p:spPr bwMode="auto">
          <a:xfrm>
            <a:off x="2206625" y="5292725"/>
            <a:ext cx="41275" cy="28575"/>
          </a:xfrm>
          <a:custGeom>
            <a:avLst/>
            <a:gdLst>
              <a:gd name="T0" fmla="*/ 0 w 28"/>
              <a:gd name="T1" fmla="*/ 0 h 20"/>
              <a:gd name="T2" fmla="*/ 2147483647 w 28"/>
              <a:gd name="T3" fmla="*/ 2147483647 h 20"/>
              <a:gd name="T4" fmla="*/ 2147483647 w 28"/>
              <a:gd name="T5" fmla="*/ 2147483647 h 20"/>
              <a:gd name="T6" fmla="*/ 0 60000 65536"/>
              <a:gd name="T7" fmla="*/ 0 60000 65536"/>
              <a:gd name="T8" fmla="*/ 0 60000 65536"/>
            </a:gdLst>
            <a:ahLst/>
            <a:cxnLst>
              <a:cxn ang="T6">
                <a:pos x="T0" y="T1"/>
              </a:cxn>
              <a:cxn ang="T7">
                <a:pos x="T2" y="T3"/>
              </a:cxn>
              <a:cxn ang="T8">
                <a:pos x="T4" y="T5"/>
              </a:cxn>
            </a:cxnLst>
            <a:rect l="0" t="0" r="r" b="b"/>
            <a:pathLst>
              <a:path w="28" h="20">
                <a:moveTo>
                  <a:pt x="0" y="0"/>
                </a:moveTo>
                <a:lnTo>
                  <a:pt x="9" y="7"/>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7" name="Freeform 43"/>
          <p:cNvSpPr>
            <a:spLocks/>
          </p:cNvSpPr>
          <p:nvPr/>
        </p:nvSpPr>
        <p:spPr bwMode="auto">
          <a:xfrm>
            <a:off x="2247900" y="5321300"/>
            <a:ext cx="41275"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68" name="Line 44"/>
          <p:cNvSpPr>
            <a:spLocks noChangeShapeType="1"/>
          </p:cNvSpPr>
          <p:nvPr/>
        </p:nvSpPr>
        <p:spPr bwMode="auto">
          <a:xfrm>
            <a:off x="2289175" y="5332413"/>
            <a:ext cx="53975" cy="2063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69" name="Freeform 45"/>
          <p:cNvSpPr>
            <a:spLocks/>
          </p:cNvSpPr>
          <p:nvPr/>
        </p:nvSpPr>
        <p:spPr bwMode="auto">
          <a:xfrm>
            <a:off x="2343150" y="4646613"/>
            <a:ext cx="41275" cy="11112"/>
          </a:xfrm>
          <a:custGeom>
            <a:avLst/>
            <a:gdLst>
              <a:gd name="T0" fmla="*/ 0 w 28"/>
              <a:gd name="T1" fmla="*/ 2147483647 h 7"/>
              <a:gd name="T2" fmla="*/ 2147483647 w 28"/>
              <a:gd name="T3" fmla="*/ 0 h 7"/>
              <a:gd name="T4" fmla="*/ 2147483647 w 28"/>
              <a:gd name="T5" fmla="*/ 0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10" y="0"/>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0" name="Freeform 46"/>
          <p:cNvSpPr>
            <a:spLocks/>
          </p:cNvSpPr>
          <p:nvPr/>
        </p:nvSpPr>
        <p:spPr bwMode="auto">
          <a:xfrm>
            <a:off x="2384425" y="4646613"/>
            <a:ext cx="41275" cy="60325"/>
          </a:xfrm>
          <a:custGeom>
            <a:avLst/>
            <a:gdLst>
              <a:gd name="T0" fmla="*/ 0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1">
                <a:moveTo>
                  <a:pt x="0" y="0"/>
                </a:moveTo>
                <a:lnTo>
                  <a:pt x="10" y="7"/>
                </a:lnTo>
                <a:lnTo>
                  <a:pt x="10" y="20"/>
                </a:lnTo>
                <a:lnTo>
                  <a:pt x="19" y="34"/>
                </a:lnTo>
                <a:lnTo>
                  <a:pt x="28" y="4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1" name="Freeform 47"/>
          <p:cNvSpPr>
            <a:spLocks/>
          </p:cNvSpPr>
          <p:nvPr/>
        </p:nvSpPr>
        <p:spPr bwMode="auto">
          <a:xfrm>
            <a:off x="2425700" y="4686300"/>
            <a:ext cx="41275" cy="20638"/>
          </a:xfrm>
          <a:custGeom>
            <a:avLst/>
            <a:gdLst>
              <a:gd name="T0" fmla="*/ 0 w 28"/>
              <a:gd name="T1" fmla="*/ 2147483647 h 14"/>
              <a:gd name="T2" fmla="*/ 2147483647 w 28"/>
              <a:gd name="T3" fmla="*/ 2147483647 h 14"/>
              <a:gd name="T4" fmla="*/ 2147483647 w 28"/>
              <a:gd name="T5" fmla="*/ 2147483647 h 14"/>
              <a:gd name="T6" fmla="*/ 2147483647 w 28"/>
              <a:gd name="T7" fmla="*/ 0 h 14"/>
              <a:gd name="T8" fmla="*/ 2147483647 w 2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14"/>
                </a:moveTo>
                <a:lnTo>
                  <a:pt x="10" y="14"/>
                </a:lnTo>
                <a:lnTo>
                  <a:pt x="10" y="7"/>
                </a:ln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2" name="Freeform 48"/>
          <p:cNvSpPr>
            <a:spLocks/>
          </p:cNvSpPr>
          <p:nvPr/>
        </p:nvSpPr>
        <p:spPr bwMode="auto">
          <a:xfrm>
            <a:off x="2466975" y="4686300"/>
            <a:ext cx="55563" cy="52388"/>
          </a:xfrm>
          <a:custGeom>
            <a:avLst/>
            <a:gdLst>
              <a:gd name="T0" fmla="*/ 0 w 38"/>
              <a:gd name="T1" fmla="*/ 0 h 35"/>
              <a:gd name="T2" fmla="*/ 2147483647 w 38"/>
              <a:gd name="T3" fmla="*/ 2147483647 h 35"/>
              <a:gd name="T4" fmla="*/ 2147483647 w 38"/>
              <a:gd name="T5" fmla="*/ 2147483647 h 35"/>
              <a:gd name="T6" fmla="*/ 2147483647 w 38"/>
              <a:gd name="T7" fmla="*/ 2147483647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5">
                <a:moveTo>
                  <a:pt x="0" y="0"/>
                </a:moveTo>
                <a:lnTo>
                  <a:pt x="10" y="7"/>
                </a:lnTo>
                <a:lnTo>
                  <a:pt x="19" y="14"/>
                </a:lnTo>
                <a:lnTo>
                  <a:pt x="3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3" name="Freeform 49"/>
          <p:cNvSpPr>
            <a:spLocks/>
          </p:cNvSpPr>
          <p:nvPr/>
        </p:nvSpPr>
        <p:spPr bwMode="auto">
          <a:xfrm>
            <a:off x="2522538" y="4738688"/>
            <a:ext cx="41275" cy="50800"/>
          </a:xfrm>
          <a:custGeom>
            <a:avLst/>
            <a:gdLst>
              <a:gd name="T0" fmla="*/ 0 w 28"/>
              <a:gd name="T1" fmla="*/ 0 h 35"/>
              <a:gd name="T2" fmla="*/ 2147483647 w 28"/>
              <a:gd name="T3" fmla="*/ 2147483647 h 35"/>
              <a:gd name="T4" fmla="*/ 2147483647 w 28"/>
              <a:gd name="T5" fmla="*/ 2147483647 h 35"/>
              <a:gd name="T6" fmla="*/ 0 60000 65536"/>
              <a:gd name="T7" fmla="*/ 0 60000 65536"/>
              <a:gd name="T8" fmla="*/ 0 60000 65536"/>
            </a:gdLst>
            <a:ahLst/>
            <a:cxnLst>
              <a:cxn ang="T6">
                <a:pos x="T0" y="T1"/>
              </a:cxn>
              <a:cxn ang="T7">
                <a:pos x="T2" y="T3"/>
              </a:cxn>
              <a:cxn ang="T8">
                <a:pos x="T4" y="T5"/>
              </a:cxn>
            </a:cxnLst>
            <a:rect l="0" t="0" r="r" b="b"/>
            <a:pathLst>
              <a:path w="28" h="35">
                <a:moveTo>
                  <a:pt x="0" y="0"/>
                </a:moveTo>
                <a:lnTo>
                  <a:pt x="19" y="21"/>
                </a:lnTo>
                <a:lnTo>
                  <a:pt x="2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4" name="Freeform 50"/>
          <p:cNvSpPr>
            <a:spLocks/>
          </p:cNvSpPr>
          <p:nvPr/>
        </p:nvSpPr>
        <p:spPr bwMode="auto">
          <a:xfrm>
            <a:off x="2563813" y="478948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5" name="Freeform 51"/>
          <p:cNvSpPr>
            <a:spLocks/>
          </p:cNvSpPr>
          <p:nvPr/>
        </p:nvSpPr>
        <p:spPr bwMode="auto">
          <a:xfrm>
            <a:off x="2605088" y="478948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6" name="Freeform 52"/>
          <p:cNvSpPr>
            <a:spLocks/>
          </p:cNvSpPr>
          <p:nvPr/>
        </p:nvSpPr>
        <p:spPr bwMode="auto">
          <a:xfrm>
            <a:off x="2646363" y="4789488"/>
            <a:ext cx="53975" cy="20637"/>
          </a:xfrm>
          <a:custGeom>
            <a:avLst/>
            <a:gdLst>
              <a:gd name="T0" fmla="*/ 0 w 37"/>
              <a:gd name="T1" fmla="*/ 0 h 14"/>
              <a:gd name="T2" fmla="*/ 2147483647 w 37"/>
              <a:gd name="T3" fmla="*/ 2147483647 h 14"/>
              <a:gd name="T4" fmla="*/ 2147483647 w 37"/>
              <a:gd name="T5" fmla="*/ 2147483647 h 14"/>
              <a:gd name="T6" fmla="*/ 0 60000 65536"/>
              <a:gd name="T7" fmla="*/ 0 60000 65536"/>
              <a:gd name="T8" fmla="*/ 0 60000 65536"/>
            </a:gdLst>
            <a:ahLst/>
            <a:cxnLst>
              <a:cxn ang="T6">
                <a:pos x="T0" y="T1"/>
              </a:cxn>
              <a:cxn ang="T7">
                <a:pos x="T2" y="T3"/>
              </a:cxn>
              <a:cxn ang="T8">
                <a:pos x="T4" y="T5"/>
              </a:cxn>
            </a:cxnLst>
            <a:rect l="0" t="0" r="r" b="b"/>
            <a:pathLst>
              <a:path w="37" h="14">
                <a:moveTo>
                  <a:pt x="0" y="0"/>
                </a:moveTo>
                <a:lnTo>
                  <a:pt x="19" y="7"/>
                </a:lnTo>
                <a:lnTo>
                  <a:pt x="37"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7" name="Freeform 53"/>
          <p:cNvSpPr>
            <a:spLocks/>
          </p:cNvSpPr>
          <p:nvPr/>
        </p:nvSpPr>
        <p:spPr bwMode="auto">
          <a:xfrm>
            <a:off x="2700338" y="4810125"/>
            <a:ext cx="41275" cy="61913"/>
          </a:xfrm>
          <a:custGeom>
            <a:avLst/>
            <a:gdLst>
              <a:gd name="T0" fmla="*/ 0 w 28"/>
              <a:gd name="T1" fmla="*/ 0 h 42"/>
              <a:gd name="T2" fmla="*/ 2147483647 w 28"/>
              <a:gd name="T3" fmla="*/ 2147483647 h 42"/>
              <a:gd name="T4" fmla="*/ 2147483647 w 28"/>
              <a:gd name="T5" fmla="*/ 2147483647 h 42"/>
              <a:gd name="T6" fmla="*/ 0 60000 65536"/>
              <a:gd name="T7" fmla="*/ 0 60000 65536"/>
              <a:gd name="T8" fmla="*/ 0 60000 65536"/>
            </a:gdLst>
            <a:ahLst/>
            <a:cxnLst>
              <a:cxn ang="T6">
                <a:pos x="T0" y="T1"/>
              </a:cxn>
              <a:cxn ang="T7">
                <a:pos x="T2" y="T3"/>
              </a:cxn>
              <a:cxn ang="T8">
                <a:pos x="T4" y="T5"/>
              </a:cxn>
            </a:cxnLst>
            <a:rect l="0" t="0" r="r" b="b"/>
            <a:pathLst>
              <a:path w="28" h="42">
                <a:moveTo>
                  <a:pt x="0" y="0"/>
                </a:moveTo>
                <a:lnTo>
                  <a:pt x="19" y="21"/>
                </a:lnTo>
                <a:lnTo>
                  <a:pt x="2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8" name="Freeform 54"/>
          <p:cNvSpPr>
            <a:spLocks/>
          </p:cNvSpPr>
          <p:nvPr/>
        </p:nvSpPr>
        <p:spPr bwMode="auto">
          <a:xfrm>
            <a:off x="2741613" y="4872038"/>
            <a:ext cx="41275" cy="92075"/>
          </a:xfrm>
          <a:custGeom>
            <a:avLst/>
            <a:gdLst>
              <a:gd name="T0" fmla="*/ 0 w 28"/>
              <a:gd name="T1" fmla="*/ 0 h 62"/>
              <a:gd name="T2" fmla="*/ 2147483647 w 28"/>
              <a:gd name="T3" fmla="*/ 2147483647 h 62"/>
              <a:gd name="T4" fmla="*/ 2147483647 w 28"/>
              <a:gd name="T5" fmla="*/ 2147483647 h 62"/>
              <a:gd name="T6" fmla="*/ 2147483647 w 28"/>
              <a:gd name="T7" fmla="*/ 2147483647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62">
                <a:moveTo>
                  <a:pt x="0" y="0"/>
                </a:moveTo>
                <a:lnTo>
                  <a:pt x="10" y="34"/>
                </a:lnTo>
                <a:lnTo>
                  <a:pt x="19" y="48"/>
                </a:lnTo>
                <a:lnTo>
                  <a:pt x="28" y="6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79" name="Freeform 55"/>
          <p:cNvSpPr>
            <a:spLocks/>
          </p:cNvSpPr>
          <p:nvPr/>
        </p:nvSpPr>
        <p:spPr bwMode="auto">
          <a:xfrm>
            <a:off x="2782888" y="4964113"/>
            <a:ext cx="41275" cy="41275"/>
          </a:xfrm>
          <a:custGeom>
            <a:avLst/>
            <a:gdLst>
              <a:gd name="T0" fmla="*/ 0 w 28"/>
              <a:gd name="T1" fmla="*/ 0 h 28"/>
              <a:gd name="T2" fmla="*/ 2147483647 w 28"/>
              <a:gd name="T3" fmla="*/ 2147483647 h 28"/>
              <a:gd name="T4" fmla="*/ 2147483647 w 28"/>
              <a:gd name="T5" fmla="*/ 2147483647 h 28"/>
              <a:gd name="T6" fmla="*/ 0 60000 65536"/>
              <a:gd name="T7" fmla="*/ 0 60000 65536"/>
              <a:gd name="T8" fmla="*/ 0 60000 65536"/>
            </a:gdLst>
            <a:ahLst/>
            <a:cxnLst>
              <a:cxn ang="T6">
                <a:pos x="T0" y="T1"/>
              </a:cxn>
              <a:cxn ang="T7">
                <a:pos x="T2" y="T3"/>
              </a:cxn>
              <a:cxn ang="T8">
                <a:pos x="T4" y="T5"/>
              </a:cxn>
            </a:cxnLst>
            <a:rect l="0" t="0" r="r" b="b"/>
            <a:pathLst>
              <a:path w="28" h="28">
                <a:moveTo>
                  <a:pt x="0" y="0"/>
                </a:moveTo>
                <a:lnTo>
                  <a:pt x="10" y="14"/>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0" name="Freeform 56"/>
          <p:cNvSpPr>
            <a:spLocks/>
          </p:cNvSpPr>
          <p:nvPr/>
        </p:nvSpPr>
        <p:spPr bwMode="auto">
          <a:xfrm>
            <a:off x="2824163" y="5005388"/>
            <a:ext cx="57150" cy="50800"/>
          </a:xfrm>
          <a:custGeom>
            <a:avLst/>
            <a:gdLst>
              <a:gd name="T0" fmla="*/ 0 w 38"/>
              <a:gd name="T1" fmla="*/ 0 h 35"/>
              <a:gd name="T2" fmla="*/ 2147483647 w 38"/>
              <a:gd name="T3" fmla="*/ 2147483647 h 35"/>
              <a:gd name="T4" fmla="*/ 2147483647 w 38"/>
              <a:gd name="T5" fmla="*/ 2147483647 h 35"/>
              <a:gd name="T6" fmla="*/ 0 60000 65536"/>
              <a:gd name="T7" fmla="*/ 0 60000 65536"/>
              <a:gd name="T8" fmla="*/ 0 60000 65536"/>
            </a:gdLst>
            <a:ahLst/>
            <a:cxnLst>
              <a:cxn ang="T6">
                <a:pos x="T0" y="T1"/>
              </a:cxn>
              <a:cxn ang="T7">
                <a:pos x="T2" y="T3"/>
              </a:cxn>
              <a:cxn ang="T8">
                <a:pos x="T4" y="T5"/>
              </a:cxn>
            </a:cxnLst>
            <a:rect l="0" t="0" r="r" b="b"/>
            <a:pathLst>
              <a:path w="38" h="35">
                <a:moveTo>
                  <a:pt x="0" y="0"/>
                </a:moveTo>
                <a:lnTo>
                  <a:pt x="19" y="14"/>
                </a:lnTo>
                <a:lnTo>
                  <a:pt x="38"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1" name="Freeform 57"/>
          <p:cNvSpPr>
            <a:spLocks/>
          </p:cNvSpPr>
          <p:nvPr/>
        </p:nvSpPr>
        <p:spPr bwMode="auto">
          <a:xfrm>
            <a:off x="2881313" y="5056188"/>
            <a:ext cx="41275" cy="50800"/>
          </a:xfrm>
          <a:custGeom>
            <a:avLst/>
            <a:gdLst>
              <a:gd name="T0" fmla="*/ 0 w 28"/>
              <a:gd name="T1" fmla="*/ 0 h 34"/>
              <a:gd name="T2" fmla="*/ 2147483647 w 28"/>
              <a:gd name="T3" fmla="*/ 2147483647 h 34"/>
              <a:gd name="T4" fmla="*/ 2147483647 w 28"/>
              <a:gd name="T5" fmla="*/ 2147483647 h 34"/>
              <a:gd name="T6" fmla="*/ 0 60000 65536"/>
              <a:gd name="T7" fmla="*/ 0 60000 65536"/>
              <a:gd name="T8" fmla="*/ 0 60000 65536"/>
            </a:gdLst>
            <a:ahLst/>
            <a:cxnLst>
              <a:cxn ang="T6">
                <a:pos x="T0" y="T1"/>
              </a:cxn>
              <a:cxn ang="T7">
                <a:pos x="T2" y="T3"/>
              </a:cxn>
              <a:cxn ang="T8">
                <a:pos x="T4" y="T5"/>
              </a:cxn>
            </a:cxnLst>
            <a:rect l="0" t="0" r="r" b="b"/>
            <a:pathLst>
              <a:path w="28" h="34">
                <a:moveTo>
                  <a:pt x="0" y="0"/>
                </a:moveTo>
                <a:lnTo>
                  <a:pt x="19" y="21"/>
                </a:lnTo>
                <a:lnTo>
                  <a:pt x="28" y="3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2" name="Line 58"/>
          <p:cNvSpPr>
            <a:spLocks noChangeShapeType="1"/>
          </p:cNvSpPr>
          <p:nvPr/>
        </p:nvSpPr>
        <p:spPr bwMode="auto">
          <a:xfrm>
            <a:off x="2922588" y="5106988"/>
            <a:ext cx="39687" cy="3016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3" name="Freeform 59"/>
          <p:cNvSpPr>
            <a:spLocks/>
          </p:cNvSpPr>
          <p:nvPr/>
        </p:nvSpPr>
        <p:spPr bwMode="auto">
          <a:xfrm>
            <a:off x="2962275" y="5137150"/>
            <a:ext cx="41275" cy="11113"/>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4" name="Freeform 60"/>
          <p:cNvSpPr>
            <a:spLocks/>
          </p:cNvSpPr>
          <p:nvPr/>
        </p:nvSpPr>
        <p:spPr bwMode="auto">
          <a:xfrm>
            <a:off x="3003550" y="5148263"/>
            <a:ext cx="55563" cy="50800"/>
          </a:xfrm>
          <a:custGeom>
            <a:avLst/>
            <a:gdLst>
              <a:gd name="T0" fmla="*/ 0 w 37"/>
              <a:gd name="T1" fmla="*/ 0 h 35"/>
              <a:gd name="T2" fmla="*/ 2147483647 w 37"/>
              <a:gd name="T3" fmla="*/ 2147483647 h 35"/>
              <a:gd name="T4" fmla="*/ 2147483647 w 37"/>
              <a:gd name="T5" fmla="*/ 2147483647 h 35"/>
              <a:gd name="T6" fmla="*/ 0 60000 65536"/>
              <a:gd name="T7" fmla="*/ 0 60000 65536"/>
              <a:gd name="T8" fmla="*/ 0 60000 65536"/>
            </a:gdLst>
            <a:ahLst/>
            <a:cxnLst>
              <a:cxn ang="T6">
                <a:pos x="T0" y="T1"/>
              </a:cxn>
              <a:cxn ang="T7">
                <a:pos x="T2" y="T3"/>
              </a:cxn>
              <a:cxn ang="T8">
                <a:pos x="T4" y="T5"/>
              </a:cxn>
            </a:cxnLst>
            <a:rect l="0" t="0" r="r" b="b"/>
            <a:pathLst>
              <a:path w="37" h="35">
                <a:moveTo>
                  <a:pt x="0" y="0"/>
                </a:moveTo>
                <a:lnTo>
                  <a:pt x="19" y="14"/>
                </a:lnTo>
                <a:lnTo>
                  <a:pt x="37" y="35"/>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5" name="Line 61"/>
          <p:cNvSpPr>
            <a:spLocks noChangeShapeType="1"/>
          </p:cNvSpPr>
          <p:nvPr/>
        </p:nvSpPr>
        <p:spPr bwMode="auto">
          <a:xfrm>
            <a:off x="3059113" y="5199063"/>
            <a:ext cx="41275" cy="4127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6" name="Line 62"/>
          <p:cNvSpPr>
            <a:spLocks noChangeShapeType="1"/>
          </p:cNvSpPr>
          <p:nvPr/>
        </p:nvSpPr>
        <p:spPr bwMode="auto">
          <a:xfrm>
            <a:off x="3100388" y="5240338"/>
            <a:ext cx="41275" cy="2063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7" name="Line 63"/>
          <p:cNvSpPr>
            <a:spLocks noChangeShapeType="1"/>
          </p:cNvSpPr>
          <p:nvPr/>
        </p:nvSpPr>
        <p:spPr bwMode="auto">
          <a:xfrm>
            <a:off x="3141663" y="5260975"/>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88" name="Freeform 64"/>
          <p:cNvSpPr>
            <a:spLocks/>
          </p:cNvSpPr>
          <p:nvPr/>
        </p:nvSpPr>
        <p:spPr bwMode="auto">
          <a:xfrm>
            <a:off x="3182938" y="5272088"/>
            <a:ext cx="55562" cy="20637"/>
          </a:xfrm>
          <a:custGeom>
            <a:avLst/>
            <a:gdLst>
              <a:gd name="T0" fmla="*/ 0 w 38"/>
              <a:gd name="T1" fmla="*/ 0 h 14"/>
              <a:gd name="T2" fmla="*/ 2147483647 w 38"/>
              <a:gd name="T3" fmla="*/ 2147483647 h 14"/>
              <a:gd name="T4" fmla="*/ 2147483647 w 38"/>
              <a:gd name="T5" fmla="*/ 2147483647 h 14"/>
              <a:gd name="T6" fmla="*/ 0 60000 65536"/>
              <a:gd name="T7" fmla="*/ 0 60000 65536"/>
              <a:gd name="T8" fmla="*/ 0 60000 65536"/>
            </a:gdLst>
            <a:ahLst/>
            <a:cxnLst>
              <a:cxn ang="T6">
                <a:pos x="T0" y="T1"/>
              </a:cxn>
              <a:cxn ang="T7">
                <a:pos x="T2" y="T3"/>
              </a:cxn>
              <a:cxn ang="T8">
                <a:pos x="T4" y="T5"/>
              </a:cxn>
            </a:cxnLst>
            <a:rect l="0" t="0" r="r" b="b"/>
            <a:pathLst>
              <a:path w="38" h="14">
                <a:moveTo>
                  <a:pt x="0" y="0"/>
                </a:moveTo>
                <a:lnTo>
                  <a:pt x="19" y="7"/>
                </a:lnTo>
                <a:lnTo>
                  <a:pt x="3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89" name="Freeform 65"/>
          <p:cNvSpPr>
            <a:spLocks/>
          </p:cNvSpPr>
          <p:nvPr/>
        </p:nvSpPr>
        <p:spPr bwMode="auto">
          <a:xfrm>
            <a:off x="3238500" y="5292725"/>
            <a:ext cx="41275" cy="28575"/>
          </a:xfrm>
          <a:custGeom>
            <a:avLst/>
            <a:gdLst>
              <a:gd name="T0" fmla="*/ 0 w 28"/>
              <a:gd name="T1" fmla="*/ 0 h 20"/>
              <a:gd name="T2" fmla="*/ 2147483647 w 28"/>
              <a:gd name="T3" fmla="*/ 2147483647 h 20"/>
              <a:gd name="T4" fmla="*/ 2147483647 w 28"/>
              <a:gd name="T5" fmla="*/ 2147483647 h 20"/>
              <a:gd name="T6" fmla="*/ 0 60000 65536"/>
              <a:gd name="T7" fmla="*/ 0 60000 65536"/>
              <a:gd name="T8" fmla="*/ 0 60000 65536"/>
            </a:gdLst>
            <a:ahLst/>
            <a:cxnLst>
              <a:cxn ang="T6">
                <a:pos x="T0" y="T1"/>
              </a:cxn>
              <a:cxn ang="T7">
                <a:pos x="T2" y="T3"/>
              </a:cxn>
              <a:cxn ang="T8">
                <a:pos x="T4" y="T5"/>
              </a:cxn>
            </a:cxnLst>
            <a:rect l="0" t="0" r="r" b="b"/>
            <a:pathLst>
              <a:path w="28" h="20">
                <a:moveTo>
                  <a:pt x="0" y="0"/>
                </a:moveTo>
                <a:lnTo>
                  <a:pt x="19" y="14"/>
                </a:lnTo>
                <a:lnTo>
                  <a:pt x="2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0" name="Freeform 66"/>
          <p:cNvSpPr>
            <a:spLocks/>
          </p:cNvSpPr>
          <p:nvPr/>
        </p:nvSpPr>
        <p:spPr bwMode="auto">
          <a:xfrm>
            <a:off x="3279775" y="5321300"/>
            <a:ext cx="41275" cy="11113"/>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1" name="Freeform 67"/>
          <p:cNvSpPr>
            <a:spLocks/>
          </p:cNvSpPr>
          <p:nvPr/>
        </p:nvSpPr>
        <p:spPr bwMode="auto">
          <a:xfrm>
            <a:off x="3321050" y="5332413"/>
            <a:ext cx="41275" cy="30162"/>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9"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2" name="Freeform 68"/>
          <p:cNvSpPr>
            <a:spLocks/>
          </p:cNvSpPr>
          <p:nvPr/>
        </p:nvSpPr>
        <p:spPr bwMode="auto">
          <a:xfrm>
            <a:off x="3362325" y="5362575"/>
            <a:ext cx="53975" cy="11113"/>
          </a:xfrm>
          <a:custGeom>
            <a:avLst/>
            <a:gdLst>
              <a:gd name="T0" fmla="*/ 0 w 37"/>
              <a:gd name="T1" fmla="*/ 0 h 7"/>
              <a:gd name="T2" fmla="*/ 2147483647 w 37"/>
              <a:gd name="T3" fmla="*/ 2147483647 h 7"/>
              <a:gd name="T4" fmla="*/ 2147483647 w 37"/>
              <a:gd name="T5" fmla="*/ 2147483647 h 7"/>
              <a:gd name="T6" fmla="*/ 0 60000 65536"/>
              <a:gd name="T7" fmla="*/ 0 60000 65536"/>
              <a:gd name="T8" fmla="*/ 0 60000 65536"/>
            </a:gdLst>
            <a:ahLst/>
            <a:cxnLst>
              <a:cxn ang="T6">
                <a:pos x="T0" y="T1"/>
              </a:cxn>
              <a:cxn ang="T7">
                <a:pos x="T2" y="T3"/>
              </a:cxn>
              <a:cxn ang="T8">
                <a:pos x="T4" y="T5"/>
              </a:cxn>
            </a:cxnLst>
            <a:rect l="0" t="0" r="r" b="b"/>
            <a:pathLst>
              <a:path w="37" h="7">
                <a:moveTo>
                  <a:pt x="0" y="0"/>
                </a:moveTo>
                <a:lnTo>
                  <a:pt x="19" y="7"/>
                </a:lnTo>
                <a:lnTo>
                  <a:pt x="37"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3" name="Line 69"/>
          <p:cNvSpPr>
            <a:spLocks noChangeShapeType="1"/>
          </p:cNvSpPr>
          <p:nvPr/>
        </p:nvSpPr>
        <p:spPr bwMode="auto">
          <a:xfrm>
            <a:off x="3416300" y="5373688"/>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94" name="Freeform 70"/>
          <p:cNvSpPr>
            <a:spLocks/>
          </p:cNvSpPr>
          <p:nvPr/>
        </p:nvSpPr>
        <p:spPr bwMode="auto">
          <a:xfrm>
            <a:off x="3457575" y="5383213"/>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5" name="Freeform 71"/>
          <p:cNvSpPr>
            <a:spLocks/>
          </p:cNvSpPr>
          <p:nvPr/>
        </p:nvSpPr>
        <p:spPr bwMode="auto">
          <a:xfrm>
            <a:off x="3498850" y="5383213"/>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6" name="Freeform 72"/>
          <p:cNvSpPr>
            <a:spLocks/>
          </p:cNvSpPr>
          <p:nvPr/>
        </p:nvSpPr>
        <p:spPr bwMode="auto">
          <a:xfrm>
            <a:off x="3540125" y="5383213"/>
            <a:ext cx="55563"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7" name="Line 73"/>
          <p:cNvSpPr>
            <a:spLocks noChangeShapeType="1"/>
          </p:cNvSpPr>
          <p:nvPr/>
        </p:nvSpPr>
        <p:spPr bwMode="auto">
          <a:xfrm>
            <a:off x="3595688" y="5383213"/>
            <a:ext cx="41275" cy="158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698" name="Freeform 74"/>
          <p:cNvSpPr>
            <a:spLocks/>
          </p:cNvSpPr>
          <p:nvPr/>
        </p:nvSpPr>
        <p:spPr bwMode="auto">
          <a:xfrm>
            <a:off x="3636963" y="5383213"/>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99" name="Freeform 75"/>
          <p:cNvSpPr>
            <a:spLocks/>
          </p:cNvSpPr>
          <p:nvPr/>
        </p:nvSpPr>
        <p:spPr bwMode="auto">
          <a:xfrm>
            <a:off x="3678238" y="5383213"/>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0" name="Line 76"/>
          <p:cNvSpPr>
            <a:spLocks noChangeShapeType="1"/>
          </p:cNvSpPr>
          <p:nvPr/>
        </p:nvSpPr>
        <p:spPr bwMode="auto">
          <a:xfrm>
            <a:off x="3719513" y="5403850"/>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1" name="Line 77"/>
          <p:cNvSpPr>
            <a:spLocks noChangeShapeType="1"/>
          </p:cNvSpPr>
          <p:nvPr/>
        </p:nvSpPr>
        <p:spPr bwMode="auto">
          <a:xfrm>
            <a:off x="3760788" y="4657725"/>
            <a:ext cx="53975" cy="2857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2" name="Freeform 78"/>
          <p:cNvSpPr>
            <a:spLocks/>
          </p:cNvSpPr>
          <p:nvPr/>
        </p:nvSpPr>
        <p:spPr bwMode="auto">
          <a:xfrm>
            <a:off x="3814763" y="4686300"/>
            <a:ext cx="41275" cy="41275"/>
          </a:xfrm>
          <a:custGeom>
            <a:avLst/>
            <a:gdLst>
              <a:gd name="T0" fmla="*/ 0 w 28"/>
              <a:gd name="T1" fmla="*/ 0 h 28"/>
              <a:gd name="T2" fmla="*/ 2147483647 w 28"/>
              <a:gd name="T3" fmla="*/ 2147483647 h 28"/>
              <a:gd name="T4" fmla="*/ 2147483647 w 28"/>
              <a:gd name="T5" fmla="*/ 2147483647 h 28"/>
              <a:gd name="T6" fmla="*/ 0 60000 65536"/>
              <a:gd name="T7" fmla="*/ 0 60000 65536"/>
              <a:gd name="T8" fmla="*/ 0 60000 65536"/>
            </a:gdLst>
            <a:ahLst/>
            <a:cxnLst>
              <a:cxn ang="T6">
                <a:pos x="T0" y="T1"/>
              </a:cxn>
              <a:cxn ang="T7">
                <a:pos x="T2" y="T3"/>
              </a:cxn>
              <a:cxn ang="T8">
                <a:pos x="T4" y="T5"/>
              </a:cxn>
            </a:cxnLst>
            <a:rect l="0" t="0" r="r" b="b"/>
            <a:pathLst>
              <a:path w="28" h="28">
                <a:moveTo>
                  <a:pt x="0" y="0"/>
                </a:moveTo>
                <a:lnTo>
                  <a:pt x="19" y="14"/>
                </a:lnTo>
                <a:lnTo>
                  <a:pt x="28" y="28"/>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3" name="Line 79"/>
          <p:cNvSpPr>
            <a:spLocks noChangeShapeType="1"/>
          </p:cNvSpPr>
          <p:nvPr/>
        </p:nvSpPr>
        <p:spPr bwMode="auto">
          <a:xfrm>
            <a:off x="3856038" y="4727575"/>
            <a:ext cx="41275" cy="3175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4" name="Freeform 80"/>
          <p:cNvSpPr>
            <a:spLocks/>
          </p:cNvSpPr>
          <p:nvPr/>
        </p:nvSpPr>
        <p:spPr bwMode="auto">
          <a:xfrm>
            <a:off x="3897313" y="4759325"/>
            <a:ext cx="41275" cy="30163"/>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0" y="7"/>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5" name="Freeform 81"/>
          <p:cNvSpPr>
            <a:spLocks/>
          </p:cNvSpPr>
          <p:nvPr/>
        </p:nvSpPr>
        <p:spPr bwMode="auto">
          <a:xfrm>
            <a:off x="3938588" y="4789488"/>
            <a:ext cx="57150" cy="61912"/>
          </a:xfrm>
          <a:custGeom>
            <a:avLst/>
            <a:gdLst>
              <a:gd name="T0" fmla="*/ 0 w 38"/>
              <a:gd name="T1" fmla="*/ 0 h 42"/>
              <a:gd name="T2" fmla="*/ 2147483647 w 38"/>
              <a:gd name="T3" fmla="*/ 2147483647 h 42"/>
              <a:gd name="T4" fmla="*/ 2147483647 w 38"/>
              <a:gd name="T5" fmla="*/ 2147483647 h 42"/>
              <a:gd name="T6" fmla="*/ 2147483647 w 38"/>
              <a:gd name="T7" fmla="*/ 21474836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42">
                <a:moveTo>
                  <a:pt x="0" y="0"/>
                </a:moveTo>
                <a:lnTo>
                  <a:pt x="19" y="21"/>
                </a:lnTo>
                <a:lnTo>
                  <a:pt x="28" y="35"/>
                </a:lnTo>
                <a:lnTo>
                  <a:pt x="3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6" name="Freeform 82"/>
          <p:cNvSpPr>
            <a:spLocks/>
          </p:cNvSpPr>
          <p:nvPr/>
        </p:nvSpPr>
        <p:spPr bwMode="auto">
          <a:xfrm>
            <a:off x="3995738" y="4851400"/>
            <a:ext cx="41275"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8"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07" name="Line 83"/>
          <p:cNvSpPr>
            <a:spLocks noChangeShapeType="1"/>
          </p:cNvSpPr>
          <p:nvPr/>
        </p:nvSpPr>
        <p:spPr bwMode="auto">
          <a:xfrm>
            <a:off x="4037013" y="4862513"/>
            <a:ext cx="41275" cy="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8" name="Line 84"/>
          <p:cNvSpPr>
            <a:spLocks noChangeShapeType="1"/>
          </p:cNvSpPr>
          <p:nvPr/>
        </p:nvSpPr>
        <p:spPr bwMode="auto">
          <a:xfrm>
            <a:off x="4078288" y="4862513"/>
            <a:ext cx="39687"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09" name="Freeform 85"/>
          <p:cNvSpPr>
            <a:spLocks/>
          </p:cNvSpPr>
          <p:nvPr/>
        </p:nvSpPr>
        <p:spPr bwMode="auto">
          <a:xfrm>
            <a:off x="4117975" y="4872038"/>
            <a:ext cx="55563" cy="30162"/>
          </a:xfrm>
          <a:custGeom>
            <a:avLst/>
            <a:gdLst>
              <a:gd name="T0" fmla="*/ 0 w 37"/>
              <a:gd name="T1" fmla="*/ 0 h 20"/>
              <a:gd name="T2" fmla="*/ 2147483647 w 37"/>
              <a:gd name="T3" fmla="*/ 2147483647 h 20"/>
              <a:gd name="T4" fmla="*/ 2147483647 w 37"/>
              <a:gd name="T5" fmla="*/ 2147483647 h 20"/>
              <a:gd name="T6" fmla="*/ 0 60000 65536"/>
              <a:gd name="T7" fmla="*/ 0 60000 65536"/>
              <a:gd name="T8" fmla="*/ 0 60000 65536"/>
            </a:gdLst>
            <a:ahLst/>
            <a:cxnLst>
              <a:cxn ang="T6">
                <a:pos x="T0" y="T1"/>
              </a:cxn>
              <a:cxn ang="T7">
                <a:pos x="T2" y="T3"/>
              </a:cxn>
              <a:cxn ang="T8">
                <a:pos x="T4" y="T5"/>
              </a:cxn>
            </a:cxnLst>
            <a:rect l="0" t="0" r="r" b="b"/>
            <a:pathLst>
              <a:path w="37" h="20">
                <a:moveTo>
                  <a:pt x="0" y="0"/>
                </a:moveTo>
                <a:lnTo>
                  <a:pt x="19" y="6"/>
                </a:lnTo>
                <a:lnTo>
                  <a:pt x="37"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0" name="Freeform 86"/>
          <p:cNvSpPr>
            <a:spLocks/>
          </p:cNvSpPr>
          <p:nvPr/>
        </p:nvSpPr>
        <p:spPr bwMode="auto">
          <a:xfrm>
            <a:off x="4173538" y="4902200"/>
            <a:ext cx="41275" cy="61913"/>
          </a:xfrm>
          <a:custGeom>
            <a:avLst/>
            <a:gdLst>
              <a:gd name="T0" fmla="*/ 0 w 28"/>
              <a:gd name="T1" fmla="*/ 0 h 42"/>
              <a:gd name="T2" fmla="*/ 2147483647 w 28"/>
              <a:gd name="T3" fmla="*/ 2147483647 h 42"/>
              <a:gd name="T4" fmla="*/ 2147483647 w 28"/>
              <a:gd name="T5" fmla="*/ 2147483647 h 42"/>
              <a:gd name="T6" fmla="*/ 2147483647 w 28"/>
              <a:gd name="T7" fmla="*/ 21474836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2">
                <a:moveTo>
                  <a:pt x="0" y="0"/>
                </a:moveTo>
                <a:lnTo>
                  <a:pt x="19" y="21"/>
                </a:lnTo>
                <a:lnTo>
                  <a:pt x="19" y="35"/>
                </a:lnTo>
                <a:lnTo>
                  <a:pt x="28" y="42"/>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1" name="Freeform 87"/>
          <p:cNvSpPr>
            <a:spLocks/>
          </p:cNvSpPr>
          <p:nvPr/>
        </p:nvSpPr>
        <p:spPr bwMode="auto">
          <a:xfrm>
            <a:off x="4214813" y="4964113"/>
            <a:ext cx="41275" cy="0"/>
          </a:xfrm>
          <a:custGeom>
            <a:avLst/>
            <a:gdLst>
              <a:gd name="T0" fmla="*/ 0 w 28"/>
              <a:gd name="T1" fmla="*/ 2147483647 w 28"/>
              <a:gd name="T2" fmla="*/ 2147483647 w 28"/>
              <a:gd name="T3" fmla="*/ 2147483647 w 28"/>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2" name="Line 88"/>
          <p:cNvSpPr>
            <a:spLocks noChangeShapeType="1"/>
          </p:cNvSpPr>
          <p:nvPr/>
        </p:nvSpPr>
        <p:spPr bwMode="auto">
          <a:xfrm>
            <a:off x="4256088" y="49641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3" name="Freeform 89"/>
          <p:cNvSpPr>
            <a:spLocks/>
          </p:cNvSpPr>
          <p:nvPr/>
        </p:nvSpPr>
        <p:spPr bwMode="auto">
          <a:xfrm>
            <a:off x="4297363" y="4973638"/>
            <a:ext cx="55562" cy="11112"/>
          </a:xfrm>
          <a:custGeom>
            <a:avLst/>
            <a:gdLst>
              <a:gd name="T0" fmla="*/ 0 w 38"/>
              <a:gd name="T1" fmla="*/ 0 h 7"/>
              <a:gd name="T2" fmla="*/ 2147483647 w 38"/>
              <a:gd name="T3" fmla="*/ 2147483647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7"/>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4" name="Freeform 90"/>
          <p:cNvSpPr>
            <a:spLocks/>
          </p:cNvSpPr>
          <p:nvPr/>
        </p:nvSpPr>
        <p:spPr bwMode="auto">
          <a:xfrm>
            <a:off x="4352925" y="4953000"/>
            <a:ext cx="41275" cy="31750"/>
          </a:xfrm>
          <a:custGeom>
            <a:avLst/>
            <a:gdLst>
              <a:gd name="T0" fmla="*/ 0 w 28"/>
              <a:gd name="T1" fmla="*/ 2147483647 h 21"/>
              <a:gd name="T2" fmla="*/ 2147483647 w 28"/>
              <a:gd name="T3" fmla="*/ 2147483647 h 21"/>
              <a:gd name="T4" fmla="*/ 2147483647 w 28"/>
              <a:gd name="T5" fmla="*/ 2147483647 h 21"/>
              <a:gd name="T6" fmla="*/ 2147483647 w 28"/>
              <a:gd name="T7" fmla="*/ 0 h 21"/>
              <a:gd name="T8" fmla="*/ 2147483647 w 2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1">
                <a:moveTo>
                  <a:pt x="0" y="21"/>
                </a:moveTo>
                <a:lnTo>
                  <a:pt x="9" y="14"/>
                </a:lnTo>
                <a:lnTo>
                  <a:pt x="18" y="7"/>
                </a:ln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5" name="Freeform 91"/>
          <p:cNvSpPr>
            <a:spLocks/>
          </p:cNvSpPr>
          <p:nvPr/>
        </p:nvSpPr>
        <p:spPr bwMode="auto">
          <a:xfrm>
            <a:off x="4394200" y="495300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6" name="Line 92"/>
          <p:cNvSpPr>
            <a:spLocks noChangeShapeType="1"/>
          </p:cNvSpPr>
          <p:nvPr/>
        </p:nvSpPr>
        <p:spPr bwMode="auto">
          <a:xfrm>
            <a:off x="4435475" y="497363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7" name="Freeform 93"/>
          <p:cNvSpPr>
            <a:spLocks/>
          </p:cNvSpPr>
          <p:nvPr/>
        </p:nvSpPr>
        <p:spPr bwMode="auto">
          <a:xfrm>
            <a:off x="4476750" y="4973638"/>
            <a:ext cx="53975" cy="11112"/>
          </a:xfrm>
          <a:custGeom>
            <a:avLst/>
            <a:gdLst>
              <a:gd name="T0" fmla="*/ 0 w 37"/>
              <a:gd name="T1" fmla="*/ 2147483647 h 7"/>
              <a:gd name="T2" fmla="*/ 2147483647 w 37"/>
              <a:gd name="T3" fmla="*/ 2147483647 h 7"/>
              <a:gd name="T4" fmla="*/ 2147483647 w 37"/>
              <a:gd name="T5" fmla="*/ 0 h 7"/>
              <a:gd name="T6" fmla="*/ 0 60000 65536"/>
              <a:gd name="T7" fmla="*/ 0 60000 65536"/>
              <a:gd name="T8" fmla="*/ 0 60000 65536"/>
            </a:gdLst>
            <a:ahLst/>
            <a:cxnLst>
              <a:cxn ang="T6">
                <a:pos x="T0" y="T1"/>
              </a:cxn>
              <a:cxn ang="T7">
                <a:pos x="T2" y="T3"/>
              </a:cxn>
              <a:cxn ang="T8">
                <a:pos x="T4" y="T5"/>
              </a:cxn>
            </a:cxnLst>
            <a:rect l="0" t="0" r="r" b="b"/>
            <a:pathLst>
              <a:path w="37" h="7">
                <a:moveTo>
                  <a:pt x="0" y="7"/>
                </a:moveTo>
                <a:lnTo>
                  <a:pt x="19" y="7"/>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18" name="Line 94"/>
          <p:cNvSpPr>
            <a:spLocks noChangeShapeType="1"/>
          </p:cNvSpPr>
          <p:nvPr/>
        </p:nvSpPr>
        <p:spPr bwMode="auto">
          <a:xfrm flipV="1">
            <a:off x="4530725" y="49641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19" name="Line 95"/>
          <p:cNvSpPr>
            <a:spLocks noChangeShapeType="1"/>
          </p:cNvSpPr>
          <p:nvPr/>
        </p:nvSpPr>
        <p:spPr bwMode="auto">
          <a:xfrm flipV="1">
            <a:off x="4572000" y="4953000"/>
            <a:ext cx="41275" cy="11113"/>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20" name="Freeform 96"/>
          <p:cNvSpPr>
            <a:spLocks/>
          </p:cNvSpPr>
          <p:nvPr/>
        </p:nvSpPr>
        <p:spPr bwMode="auto">
          <a:xfrm>
            <a:off x="4613275" y="4943475"/>
            <a:ext cx="41275" cy="9525"/>
          </a:xfrm>
          <a:custGeom>
            <a:avLst/>
            <a:gdLst>
              <a:gd name="T0" fmla="*/ 0 w 28"/>
              <a:gd name="T1" fmla="*/ 2147483647 h 7"/>
              <a:gd name="T2" fmla="*/ 2147483647 w 28"/>
              <a:gd name="T3" fmla="*/ 0 h 7"/>
              <a:gd name="T4" fmla="*/ 2147483647 w 28"/>
              <a:gd name="T5" fmla="*/ 0 h 7"/>
              <a:gd name="T6" fmla="*/ 0 60000 65536"/>
              <a:gd name="T7" fmla="*/ 0 60000 65536"/>
              <a:gd name="T8" fmla="*/ 0 60000 65536"/>
            </a:gdLst>
            <a:ahLst/>
            <a:cxnLst>
              <a:cxn ang="T6">
                <a:pos x="T0" y="T1"/>
              </a:cxn>
              <a:cxn ang="T7">
                <a:pos x="T2" y="T3"/>
              </a:cxn>
              <a:cxn ang="T8">
                <a:pos x="T4" y="T5"/>
              </a:cxn>
            </a:cxnLst>
            <a:rect l="0" t="0" r="r" b="b"/>
            <a:pathLst>
              <a:path w="28" h="7">
                <a:moveTo>
                  <a:pt x="0" y="7"/>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1" name="Freeform 97"/>
          <p:cNvSpPr>
            <a:spLocks/>
          </p:cNvSpPr>
          <p:nvPr/>
        </p:nvSpPr>
        <p:spPr bwMode="auto">
          <a:xfrm>
            <a:off x="4654550" y="4943475"/>
            <a:ext cx="55563" cy="9525"/>
          </a:xfrm>
          <a:custGeom>
            <a:avLst/>
            <a:gdLst>
              <a:gd name="T0" fmla="*/ 0 w 38"/>
              <a:gd name="T1" fmla="*/ 0 h 7"/>
              <a:gd name="T2" fmla="*/ 2147483647 w 38"/>
              <a:gd name="T3" fmla="*/ 0 h 7"/>
              <a:gd name="T4" fmla="*/ 2147483647 w 38"/>
              <a:gd name="T5" fmla="*/ 2147483647 h 7"/>
              <a:gd name="T6" fmla="*/ 0 60000 65536"/>
              <a:gd name="T7" fmla="*/ 0 60000 65536"/>
              <a:gd name="T8" fmla="*/ 0 60000 65536"/>
            </a:gdLst>
            <a:ahLst/>
            <a:cxnLst>
              <a:cxn ang="T6">
                <a:pos x="T0" y="T1"/>
              </a:cxn>
              <a:cxn ang="T7">
                <a:pos x="T2" y="T3"/>
              </a:cxn>
              <a:cxn ang="T8">
                <a:pos x="T4" y="T5"/>
              </a:cxn>
            </a:cxnLst>
            <a:rect l="0" t="0" r="r" b="b"/>
            <a:pathLst>
              <a:path w="38" h="7">
                <a:moveTo>
                  <a:pt x="0" y="0"/>
                </a:moveTo>
                <a:lnTo>
                  <a:pt x="19" y="0"/>
                </a:lnTo>
                <a:lnTo>
                  <a:pt x="3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2" name="Freeform 98"/>
          <p:cNvSpPr>
            <a:spLocks/>
          </p:cNvSpPr>
          <p:nvPr/>
        </p:nvSpPr>
        <p:spPr bwMode="auto">
          <a:xfrm>
            <a:off x="4710113" y="4953000"/>
            <a:ext cx="41275" cy="1588"/>
          </a:xfrm>
          <a:custGeom>
            <a:avLst/>
            <a:gdLst>
              <a:gd name="T0" fmla="*/ 0 w 28"/>
              <a:gd name="T1" fmla="*/ 0 h 1588"/>
              <a:gd name="T2" fmla="*/ 2147483647 w 28"/>
              <a:gd name="T3" fmla="*/ 0 h 1588"/>
              <a:gd name="T4" fmla="*/ 2147483647 w 28"/>
              <a:gd name="T5" fmla="*/ 0 h 1588"/>
              <a:gd name="T6" fmla="*/ 2147483647 w 28"/>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588">
                <a:moveTo>
                  <a:pt x="0" y="0"/>
                </a:move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3" name="Freeform 99"/>
          <p:cNvSpPr>
            <a:spLocks/>
          </p:cNvSpPr>
          <p:nvPr/>
        </p:nvSpPr>
        <p:spPr bwMode="auto">
          <a:xfrm>
            <a:off x="4751388" y="4953000"/>
            <a:ext cx="41275" cy="82550"/>
          </a:xfrm>
          <a:custGeom>
            <a:avLst/>
            <a:gdLst>
              <a:gd name="T0" fmla="*/ 0 w 28"/>
              <a:gd name="T1" fmla="*/ 0 h 56"/>
              <a:gd name="T2" fmla="*/ 2147483647 w 28"/>
              <a:gd name="T3" fmla="*/ 2147483647 h 56"/>
              <a:gd name="T4" fmla="*/ 2147483647 w 28"/>
              <a:gd name="T5" fmla="*/ 2147483647 h 56"/>
              <a:gd name="T6" fmla="*/ 2147483647 w 28"/>
              <a:gd name="T7" fmla="*/ 2147483647 h 56"/>
              <a:gd name="T8" fmla="*/ 2147483647 w 28"/>
              <a:gd name="T9" fmla="*/ 214748364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56">
                <a:moveTo>
                  <a:pt x="0" y="0"/>
                </a:moveTo>
                <a:lnTo>
                  <a:pt x="9" y="14"/>
                </a:lnTo>
                <a:lnTo>
                  <a:pt x="9" y="28"/>
                </a:lnTo>
                <a:lnTo>
                  <a:pt x="18" y="42"/>
                </a:lnTo>
                <a:lnTo>
                  <a:pt x="28" y="56"/>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4" name="Freeform 100"/>
          <p:cNvSpPr>
            <a:spLocks/>
          </p:cNvSpPr>
          <p:nvPr/>
        </p:nvSpPr>
        <p:spPr bwMode="auto">
          <a:xfrm>
            <a:off x="4792663" y="5035550"/>
            <a:ext cx="41275" cy="11113"/>
          </a:xfrm>
          <a:custGeom>
            <a:avLst/>
            <a:gdLst>
              <a:gd name="T0" fmla="*/ 0 w 28"/>
              <a:gd name="T1" fmla="*/ 0 h 7"/>
              <a:gd name="T2" fmla="*/ 2147483647 w 28"/>
              <a:gd name="T3" fmla="*/ 2147483647 h 7"/>
              <a:gd name="T4" fmla="*/ 2147483647 w 28"/>
              <a:gd name="T5" fmla="*/ 0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0"/>
                </a:moveTo>
                <a:lnTo>
                  <a:pt x="9" y="7"/>
                </a:ln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5" name="Freeform 101"/>
          <p:cNvSpPr>
            <a:spLocks/>
          </p:cNvSpPr>
          <p:nvPr/>
        </p:nvSpPr>
        <p:spPr bwMode="auto">
          <a:xfrm>
            <a:off x="4833938" y="5035550"/>
            <a:ext cx="55562" cy="1588"/>
          </a:xfrm>
          <a:custGeom>
            <a:avLst/>
            <a:gdLst>
              <a:gd name="T0" fmla="*/ 0 w 37"/>
              <a:gd name="T1" fmla="*/ 0 h 1588"/>
              <a:gd name="T2" fmla="*/ 2147483647 w 37"/>
              <a:gd name="T3" fmla="*/ 0 h 1588"/>
              <a:gd name="T4" fmla="*/ 2147483647 w 37"/>
              <a:gd name="T5" fmla="*/ 0 h 1588"/>
              <a:gd name="T6" fmla="*/ 0 60000 65536"/>
              <a:gd name="T7" fmla="*/ 0 60000 65536"/>
              <a:gd name="T8" fmla="*/ 0 60000 65536"/>
            </a:gdLst>
            <a:ahLst/>
            <a:cxnLst>
              <a:cxn ang="T6">
                <a:pos x="T0" y="T1"/>
              </a:cxn>
              <a:cxn ang="T7">
                <a:pos x="T2" y="T3"/>
              </a:cxn>
              <a:cxn ang="T8">
                <a:pos x="T4" y="T5"/>
              </a:cxn>
            </a:cxnLst>
            <a:rect l="0" t="0" r="r" b="b"/>
            <a:pathLst>
              <a:path w="37" h="1588">
                <a:moveTo>
                  <a:pt x="0" y="0"/>
                </a:moveTo>
                <a:lnTo>
                  <a:pt x="19"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6" name="Freeform 102"/>
          <p:cNvSpPr>
            <a:spLocks/>
          </p:cNvSpPr>
          <p:nvPr/>
        </p:nvSpPr>
        <p:spPr bwMode="auto">
          <a:xfrm>
            <a:off x="4889500" y="5035550"/>
            <a:ext cx="39688" cy="11113"/>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7" name="Freeform 103"/>
          <p:cNvSpPr>
            <a:spLocks/>
          </p:cNvSpPr>
          <p:nvPr/>
        </p:nvSpPr>
        <p:spPr bwMode="auto">
          <a:xfrm>
            <a:off x="4929188" y="5026025"/>
            <a:ext cx="41275" cy="20638"/>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8" name="Freeform 104"/>
          <p:cNvSpPr>
            <a:spLocks/>
          </p:cNvSpPr>
          <p:nvPr/>
        </p:nvSpPr>
        <p:spPr bwMode="auto">
          <a:xfrm>
            <a:off x="4970463" y="5026025"/>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29" name="Freeform 105"/>
          <p:cNvSpPr>
            <a:spLocks/>
          </p:cNvSpPr>
          <p:nvPr/>
        </p:nvSpPr>
        <p:spPr bwMode="auto">
          <a:xfrm>
            <a:off x="5011738" y="5046663"/>
            <a:ext cx="57150" cy="0"/>
          </a:xfrm>
          <a:custGeom>
            <a:avLst/>
            <a:gdLst>
              <a:gd name="T0" fmla="*/ 0 w 38"/>
              <a:gd name="T1" fmla="*/ 2147483647 w 38"/>
              <a:gd name="T2" fmla="*/ 2147483647 w 38"/>
              <a:gd name="T3" fmla="*/ 0 60000 65536"/>
              <a:gd name="T4" fmla="*/ 0 60000 65536"/>
              <a:gd name="T5" fmla="*/ 0 60000 65536"/>
            </a:gdLst>
            <a:ahLst/>
            <a:cxnLst>
              <a:cxn ang="T3">
                <a:pos x="T0" y="0"/>
              </a:cxn>
              <a:cxn ang="T4">
                <a:pos x="T1" y="0"/>
              </a:cxn>
              <a:cxn ang="T5">
                <a:pos x="T2" y="0"/>
              </a:cxn>
            </a:cxnLst>
            <a:rect l="0" t="0" r="r" b="b"/>
            <a:pathLst>
              <a:path w="38">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0" name="Line 106"/>
          <p:cNvSpPr>
            <a:spLocks noChangeShapeType="1"/>
          </p:cNvSpPr>
          <p:nvPr/>
        </p:nvSpPr>
        <p:spPr bwMode="auto">
          <a:xfrm>
            <a:off x="5068888" y="5046663"/>
            <a:ext cx="41275" cy="0"/>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1" name="Line 107"/>
          <p:cNvSpPr>
            <a:spLocks noChangeShapeType="1"/>
          </p:cNvSpPr>
          <p:nvPr/>
        </p:nvSpPr>
        <p:spPr bwMode="auto">
          <a:xfrm>
            <a:off x="5110163" y="504666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2" name="Line 108"/>
          <p:cNvSpPr>
            <a:spLocks noChangeShapeType="1"/>
          </p:cNvSpPr>
          <p:nvPr/>
        </p:nvSpPr>
        <p:spPr bwMode="auto">
          <a:xfrm>
            <a:off x="5151438" y="505618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33" name="Freeform 109"/>
          <p:cNvSpPr>
            <a:spLocks/>
          </p:cNvSpPr>
          <p:nvPr/>
        </p:nvSpPr>
        <p:spPr bwMode="auto">
          <a:xfrm>
            <a:off x="5192713" y="4575175"/>
            <a:ext cx="53975" cy="82550"/>
          </a:xfrm>
          <a:custGeom>
            <a:avLst/>
            <a:gdLst>
              <a:gd name="T0" fmla="*/ 0 w 37"/>
              <a:gd name="T1" fmla="*/ 2147483647 h 56"/>
              <a:gd name="T2" fmla="*/ 2147483647 w 37"/>
              <a:gd name="T3" fmla="*/ 2147483647 h 56"/>
              <a:gd name="T4" fmla="*/ 2147483647 w 37"/>
              <a:gd name="T5" fmla="*/ 2147483647 h 56"/>
              <a:gd name="T6" fmla="*/ 2147483647 w 37"/>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6">
                <a:moveTo>
                  <a:pt x="0" y="56"/>
                </a:moveTo>
                <a:lnTo>
                  <a:pt x="19" y="28"/>
                </a:lnTo>
                <a:lnTo>
                  <a:pt x="28" y="14"/>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4" name="Freeform 110"/>
          <p:cNvSpPr>
            <a:spLocks/>
          </p:cNvSpPr>
          <p:nvPr/>
        </p:nvSpPr>
        <p:spPr bwMode="auto">
          <a:xfrm>
            <a:off x="5246688" y="4564063"/>
            <a:ext cx="41275" cy="11112"/>
          </a:xfrm>
          <a:custGeom>
            <a:avLst/>
            <a:gdLst>
              <a:gd name="T0" fmla="*/ 0 w 28"/>
              <a:gd name="T1" fmla="*/ 2147483647 h 7"/>
              <a:gd name="T2" fmla="*/ 2147483647 w 28"/>
              <a:gd name="T3" fmla="*/ 2147483647 h 7"/>
              <a:gd name="T4" fmla="*/ 2147483647 w 28"/>
              <a:gd name="T5" fmla="*/ 2147483647 h 7"/>
              <a:gd name="T6" fmla="*/ 2147483647 w 28"/>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7">
                <a:moveTo>
                  <a:pt x="0" y="7"/>
                </a:moveTo>
                <a:lnTo>
                  <a:pt x="19"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5" name="Freeform 111"/>
          <p:cNvSpPr>
            <a:spLocks/>
          </p:cNvSpPr>
          <p:nvPr/>
        </p:nvSpPr>
        <p:spPr bwMode="auto">
          <a:xfrm>
            <a:off x="5287963" y="4391025"/>
            <a:ext cx="41275" cy="173038"/>
          </a:xfrm>
          <a:custGeom>
            <a:avLst/>
            <a:gdLst>
              <a:gd name="T0" fmla="*/ 0 w 28"/>
              <a:gd name="T1" fmla="*/ 2147483647 h 118"/>
              <a:gd name="T2" fmla="*/ 2147483647 w 28"/>
              <a:gd name="T3" fmla="*/ 2147483647 h 118"/>
              <a:gd name="T4" fmla="*/ 2147483647 w 28"/>
              <a:gd name="T5" fmla="*/ 2147483647 h 118"/>
              <a:gd name="T6" fmla="*/ 2147483647 w 28"/>
              <a:gd name="T7" fmla="*/ 2147483647 h 118"/>
              <a:gd name="T8" fmla="*/ 2147483647 w 28"/>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18">
                <a:moveTo>
                  <a:pt x="0" y="118"/>
                </a:moveTo>
                <a:lnTo>
                  <a:pt x="10" y="97"/>
                </a:lnTo>
                <a:lnTo>
                  <a:pt x="10" y="62"/>
                </a:lnTo>
                <a:lnTo>
                  <a:pt x="19" y="28"/>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6" name="Freeform 112"/>
          <p:cNvSpPr>
            <a:spLocks/>
          </p:cNvSpPr>
          <p:nvPr/>
        </p:nvSpPr>
        <p:spPr bwMode="auto">
          <a:xfrm>
            <a:off x="5329238" y="4359275"/>
            <a:ext cx="41275" cy="31750"/>
          </a:xfrm>
          <a:custGeom>
            <a:avLst/>
            <a:gdLst>
              <a:gd name="T0" fmla="*/ 0 w 28"/>
              <a:gd name="T1" fmla="*/ 2147483647 h 21"/>
              <a:gd name="T2" fmla="*/ 2147483647 w 28"/>
              <a:gd name="T3" fmla="*/ 2147483647 h 21"/>
              <a:gd name="T4" fmla="*/ 2147483647 w 28"/>
              <a:gd name="T5" fmla="*/ 0 h 21"/>
              <a:gd name="T6" fmla="*/ 0 60000 65536"/>
              <a:gd name="T7" fmla="*/ 0 60000 65536"/>
              <a:gd name="T8" fmla="*/ 0 60000 65536"/>
            </a:gdLst>
            <a:ahLst/>
            <a:cxnLst>
              <a:cxn ang="T6">
                <a:pos x="T0" y="T1"/>
              </a:cxn>
              <a:cxn ang="T7">
                <a:pos x="T2" y="T3"/>
              </a:cxn>
              <a:cxn ang="T8">
                <a:pos x="T4" y="T5"/>
              </a:cxn>
            </a:cxnLst>
            <a:rect l="0" t="0" r="r" b="b"/>
            <a:pathLst>
              <a:path w="28" h="21">
                <a:moveTo>
                  <a:pt x="0" y="21"/>
                </a:moveTo>
                <a:lnTo>
                  <a:pt x="10"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7" name="Freeform 113"/>
          <p:cNvSpPr>
            <a:spLocks/>
          </p:cNvSpPr>
          <p:nvPr/>
        </p:nvSpPr>
        <p:spPr bwMode="auto">
          <a:xfrm>
            <a:off x="5370513" y="4318000"/>
            <a:ext cx="55562" cy="41275"/>
          </a:xfrm>
          <a:custGeom>
            <a:avLst/>
            <a:gdLst>
              <a:gd name="T0" fmla="*/ 0 w 38"/>
              <a:gd name="T1" fmla="*/ 2147483647 h 28"/>
              <a:gd name="T2" fmla="*/ 2147483647 w 38"/>
              <a:gd name="T3" fmla="*/ 2147483647 h 28"/>
              <a:gd name="T4" fmla="*/ 2147483647 w 38"/>
              <a:gd name="T5" fmla="*/ 0 h 28"/>
              <a:gd name="T6" fmla="*/ 0 60000 65536"/>
              <a:gd name="T7" fmla="*/ 0 60000 65536"/>
              <a:gd name="T8" fmla="*/ 0 60000 65536"/>
            </a:gdLst>
            <a:ahLst/>
            <a:cxnLst>
              <a:cxn ang="T6">
                <a:pos x="T0" y="T1"/>
              </a:cxn>
              <a:cxn ang="T7">
                <a:pos x="T2" y="T3"/>
              </a:cxn>
              <a:cxn ang="T8">
                <a:pos x="T4" y="T5"/>
              </a:cxn>
            </a:cxnLst>
            <a:rect l="0" t="0" r="r" b="b"/>
            <a:pathLst>
              <a:path w="38" h="28">
                <a:moveTo>
                  <a:pt x="0" y="28"/>
                </a:moveTo>
                <a:lnTo>
                  <a:pt x="19" y="14"/>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8" name="Freeform 114"/>
          <p:cNvSpPr>
            <a:spLocks/>
          </p:cNvSpPr>
          <p:nvPr/>
        </p:nvSpPr>
        <p:spPr bwMode="auto">
          <a:xfrm>
            <a:off x="5426075" y="4287838"/>
            <a:ext cx="41275" cy="30162"/>
          </a:xfrm>
          <a:custGeom>
            <a:avLst/>
            <a:gdLst>
              <a:gd name="T0" fmla="*/ 0 w 28"/>
              <a:gd name="T1" fmla="*/ 2147483647 h 21"/>
              <a:gd name="T2" fmla="*/ 2147483647 w 28"/>
              <a:gd name="T3" fmla="*/ 2147483647 h 21"/>
              <a:gd name="T4" fmla="*/ 2147483647 w 28"/>
              <a:gd name="T5" fmla="*/ 0 h 21"/>
              <a:gd name="T6" fmla="*/ 0 60000 65536"/>
              <a:gd name="T7" fmla="*/ 0 60000 65536"/>
              <a:gd name="T8" fmla="*/ 0 60000 65536"/>
            </a:gdLst>
            <a:ahLst/>
            <a:cxnLst>
              <a:cxn ang="T6">
                <a:pos x="T0" y="T1"/>
              </a:cxn>
              <a:cxn ang="T7">
                <a:pos x="T2" y="T3"/>
              </a:cxn>
              <a:cxn ang="T8">
                <a:pos x="T4" y="T5"/>
              </a:cxn>
            </a:cxnLst>
            <a:rect l="0" t="0" r="r" b="b"/>
            <a:pathLst>
              <a:path w="28" h="21">
                <a:moveTo>
                  <a:pt x="0" y="21"/>
                </a:moveTo>
                <a:lnTo>
                  <a:pt x="1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39" name="Freeform 115"/>
          <p:cNvSpPr>
            <a:spLocks/>
          </p:cNvSpPr>
          <p:nvPr/>
        </p:nvSpPr>
        <p:spPr bwMode="auto">
          <a:xfrm>
            <a:off x="5467350" y="4216400"/>
            <a:ext cx="41275" cy="71438"/>
          </a:xfrm>
          <a:custGeom>
            <a:avLst/>
            <a:gdLst>
              <a:gd name="T0" fmla="*/ 0 w 28"/>
              <a:gd name="T1" fmla="*/ 2147483647 h 48"/>
              <a:gd name="T2" fmla="*/ 2147483647 w 28"/>
              <a:gd name="T3" fmla="*/ 2147483647 h 48"/>
              <a:gd name="T4" fmla="*/ 2147483647 w 28"/>
              <a:gd name="T5" fmla="*/ 0 h 48"/>
              <a:gd name="T6" fmla="*/ 0 60000 65536"/>
              <a:gd name="T7" fmla="*/ 0 60000 65536"/>
              <a:gd name="T8" fmla="*/ 0 60000 65536"/>
            </a:gdLst>
            <a:ahLst/>
            <a:cxnLst>
              <a:cxn ang="T6">
                <a:pos x="T0" y="T1"/>
              </a:cxn>
              <a:cxn ang="T7">
                <a:pos x="T2" y="T3"/>
              </a:cxn>
              <a:cxn ang="T8">
                <a:pos x="T4" y="T5"/>
              </a:cxn>
            </a:cxnLst>
            <a:rect l="0" t="0" r="r" b="b"/>
            <a:pathLst>
              <a:path w="28" h="48">
                <a:moveTo>
                  <a:pt x="0" y="48"/>
                </a:moveTo>
                <a:lnTo>
                  <a:pt x="9" y="2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0" name="Freeform 116"/>
          <p:cNvSpPr>
            <a:spLocks/>
          </p:cNvSpPr>
          <p:nvPr/>
        </p:nvSpPr>
        <p:spPr bwMode="auto">
          <a:xfrm>
            <a:off x="5508625" y="4133850"/>
            <a:ext cx="41275" cy="82550"/>
          </a:xfrm>
          <a:custGeom>
            <a:avLst/>
            <a:gdLst>
              <a:gd name="T0" fmla="*/ 0 w 28"/>
              <a:gd name="T1" fmla="*/ 2147483647 h 56"/>
              <a:gd name="T2" fmla="*/ 2147483647 w 28"/>
              <a:gd name="T3" fmla="*/ 2147483647 h 56"/>
              <a:gd name="T4" fmla="*/ 2147483647 w 28"/>
              <a:gd name="T5" fmla="*/ 2147483647 h 56"/>
              <a:gd name="T6" fmla="*/ 2147483647 w 28"/>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6">
                <a:moveTo>
                  <a:pt x="0" y="56"/>
                </a:moveTo>
                <a:lnTo>
                  <a:pt x="9" y="21"/>
                </a:lnTo>
                <a:lnTo>
                  <a:pt x="1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1" name="Freeform 117"/>
          <p:cNvSpPr>
            <a:spLocks/>
          </p:cNvSpPr>
          <p:nvPr/>
        </p:nvSpPr>
        <p:spPr bwMode="auto">
          <a:xfrm>
            <a:off x="5549900" y="4133850"/>
            <a:ext cx="41275" cy="20638"/>
          </a:xfrm>
          <a:custGeom>
            <a:avLst/>
            <a:gdLst>
              <a:gd name="T0" fmla="*/ 0 w 28"/>
              <a:gd name="T1" fmla="*/ 0 h 14"/>
              <a:gd name="T2" fmla="*/ 2147483647 w 28"/>
              <a:gd name="T3" fmla="*/ 0 h 14"/>
              <a:gd name="T4" fmla="*/ 2147483647 w 28"/>
              <a:gd name="T5" fmla="*/ 2147483647 h 14"/>
              <a:gd name="T6" fmla="*/ 2147483647 w 28"/>
              <a:gd name="T7" fmla="*/ 2147483647 h 14"/>
              <a:gd name="T8" fmla="*/ 2147483647 w 28"/>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0"/>
                </a:moveTo>
                <a:lnTo>
                  <a:pt x="9" y="0"/>
                </a:lnTo>
                <a:lnTo>
                  <a:pt x="9" y="7"/>
                </a:lnTo>
                <a:lnTo>
                  <a:pt x="19" y="14"/>
                </a:lnTo>
                <a:lnTo>
                  <a:pt x="28" y="14"/>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2" name="Freeform 118"/>
          <p:cNvSpPr>
            <a:spLocks/>
          </p:cNvSpPr>
          <p:nvPr/>
        </p:nvSpPr>
        <p:spPr bwMode="auto">
          <a:xfrm>
            <a:off x="5591175" y="4124325"/>
            <a:ext cx="53975" cy="30163"/>
          </a:xfrm>
          <a:custGeom>
            <a:avLst/>
            <a:gdLst>
              <a:gd name="T0" fmla="*/ 0 w 37"/>
              <a:gd name="T1" fmla="*/ 2147483647 h 21"/>
              <a:gd name="T2" fmla="*/ 2147483647 w 37"/>
              <a:gd name="T3" fmla="*/ 2147483647 h 21"/>
              <a:gd name="T4" fmla="*/ 2147483647 w 37"/>
              <a:gd name="T5" fmla="*/ 0 h 21"/>
              <a:gd name="T6" fmla="*/ 0 60000 65536"/>
              <a:gd name="T7" fmla="*/ 0 60000 65536"/>
              <a:gd name="T8" fmla="*/ 0 60000 65536"/>
            </a:gdLst>
            <a:ahLst/>
            <a:cxnLst>
              <a:cxn ang="T6">
                <a:pos x="T0" y="T1"/>
              </a:cxn>
              <a:cxn ang="T7">
                <a:pos x="T2" y="T3"/>
              </a:cxn>
              <a:cxn ang="T8">
                <a:pos x="T4" y="T5"/>
              </a:cxn>
            </a:cxnLst>
            <a:rect l="0" t="0" r="r" b="b"/>
            <a:pathLst>
              <a:path w="37" h="21">
                <a:moveTo>
                  <a:pt x="0" y="21"/>
                </a:moveTo>
                <a:lnTo>
                  <a:pt x="19" y="14"/>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3" name="Freeform 119"/>
          <p:cNvSpPr>
            <a:spLocks/>
          </p:cNvSpPr>
          <p:nvPr/>
        </p:nvSpPr>
        <p:spPr bwMode="auto">
          <a:xfrm>
            <a:off x="5645150" y="4021138"/>
            <a:ext cx="41275" cy="103187"/>
          </a:xfrm>
          <a:custGeom>
            <a:avLst/>
            <a:gdLst>
              <a:gd name="T0" fmla="*/ 0 w 28"/>
              <a:gd name="T1" fmla="*/ 2147483647 h 70"/>
              <a:gd name="T2" fmla="*/ 2147483647 w 28"/>
              <a:gd name="T3" fmla="*/ 2147483647 h 70"/>
              <a:gd name="T4" fmla="*/ 2147483647 w 28"/>
              <a:gd name="T5" fmla="*/ 2147483647 h 70"/>
              <a:gd name="T6" fmla="*/ 2147483647 w 28"/>
              <a:gd name="T7" fmla="*/ 2147483647 h 70"/>
              <a:gd name="T8" fmla="*/ 2147483647 w 28"/>
              <a:gd name="T9" fmla="*/ 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0">
                <a:moveTo>
                  <a:pt x="0" y="70"/>
                </a:moveTo>
                <a:lnTo>
                  <a:pt x="10" y="56"/>
                </a:lnTo>
                <a:lnTo>
                  <a:pt x="19" y="35"/>
                </a:lnTo>
                <a:lnTo>
                  <a:pt x="1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4" name="Freeform 120"/>
          <p:cNvSpPr>
            <a:spLocks/>
          </p:cNvSpPr>
          <p:nvPr/>
        </p:nvSpPr>
        <p:spPr bwMode="auto">
          <a:xfrm>
            <a:off x="5686425" y="4021138"/>
            <a:ext cx="41275" cy="20637"/>
          </a:xfrm>
          <a:custGeom>
            <a:avLst/>
            <a:gdLst>
              <a:gd name="T0" fmla="*/ 0 w 28"/>
              <a:gd name="T1" fmla="*/ 0 h 14"/>
              <a:gd name="T2" fmla="*/ 2147483647 w 28"/>
              <a:gd name="T3" fmla="*/ 0 h 14"/>
              <a:gd name="T4" fmla="*/ 2147483647 w 28"/>
              <a:gd name="T5" fmla="*/ 2147483647 h 14"/>
              <a:gd name="T6" fmla="*/ 2147483647 w 28"/>
              <a:gd name="T7" fmla="*/ 2147483647 h 14"/>
              <a:gd name="T8" fmla="*/ 2147483647 w 28"/>
              <a:gd name="T9" fmla="*/ 214748364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4">
                <a:moveTo>
                  <a:pt x="0" y="0"/>
                </a:moveTo>
                <a:lnTo>
                  <a:pt x="10" y="0"/>
                </a:lnTo>
                <a:lnTo>
                  <a:pt x="10" y="7"/>
                </a:lnTo>
                <a:lnTo>
                  <a:pt x="19" y="14"/>
                </a:lnTo>
                <a:lnTo>
                  <a:pt x="28" y="14"/>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5" name="Freeform 121"/>
          <p:cNvSpPr>
            <a:spLocks/>
          </p:cNvSpPr>
          <p:nvPr/>
        </p:nvSpPr>
        <p:spPr bwMode="auto">
          <a:xfrm>
            <a:off x="5727700" y="3908425"/>
            <a:ext cx="41275" cy="133350"/>
          </a:xfrm>
          <a:custGeom>
            <a:avLst/>
            <a:gdLst>
              <a:gd name="T0" fmla="*/ 0 w 28"/>
              <a:gd name="T1" fmla="*/ 2147483647 h 90"/>
              <a:gd name="T2" fmla="*/ 0 w 28"/>
              <a:gd name="T3" fmla="*/ 2147483647 h 90"/>
              <a:gd name="T4" fmla="*/ 2147483647 w 28"/>
              <a:gd name="T5" fmla="*/ 2147483647 h 90"/>
              <a:gd name="T6" fmla="*/ 2147483647 w 28"/>
              <a:gd name="T7" fmla="*/ 2147483647 h 90"/>
              <a:gd name="T8" fmla="*/ 2147483647 w 28"/>
              <a:gd name="T9" fmla="*/ 2147483647 h 90"/>
              <a:gd name="T10" fmla="*/ 2147483647 w 28"/>
              <a:gd name="T11" fmla="*/ 2147483647 h 90"/>
              <a:gd name="T12" fmla="*/ 2147483647 w 28"/>
              <a:gd name="T13" fmla="*/ 0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90">
                <a:moveTo>
                  <a:pt x="0" y="90"/>
                </a:moveTo>
                <a:lnTo>
                  <a:pt x="0" y="83"/>
                </a:lnTo>
                <a:lnTo>
                  <a:pt x="10" y="69"/>
                </a:lnTo>
                <a:lnTo>
                  <a:pt x="10" y="42"/>
                </a:lnTo>
                <a:lnTo>
                  <a:pt x="19" y="14"/>
                </a:lnTo>
                <a:lnTo>
                  <a:pt x="2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6" name="Freeform 122"/>
          <p:cNvSpPr>
            <a:spLocks/>
          </p:cNvSpPr>
          <p:nvPr/>
        </p:nvSpPr>
        <p:spPr bwMode="auto">
          <a:xfrm>
            <a:off x="5768975" y="3908425"/>
            <a:ext cx="55563" cy="92075"/>
          </a:xfrm>
          <a:custGeom>
            <a:avLst/>
            <a:gdLst>
              <a:gd name="T0" fmla="*/ 0 w 38"/>
              <a:gd name="T1" fmla="*/ 0 h 63"/>
              <a:gd name="T2" fmla="*/ 0 w 38"/>
              <a:gd name="T3" fmla="*/ 0 h 63"/>
              <a:gd name="T4" fmla="*/ 2147483647 w 38"/>
              <a:gd name="T5" fmla="*/ 2147483647 h 63"/>
              <a:gd name="T6" fmla="*/ 2147483647 w 38"/>
              <a:gd name="T7" fmla="*/ 2147483647 h 63"/>
              <a:gd name="T8" fmla="*/ 2147483647 w 38"/>
              <a:gd name="T9" fmla="*/ 2147483647 h 63"/>
              <a:gd name="T10" fmla="*/ 2147483647 w 38"/>
              <a:gd name="T11" fmla="*/ 2147483647 h 63"/>
              <a:gd name="T12" fmla="*/ 2147483647 w 38"/>
              <a:gd name="T13" fmla="*/ 2147483647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3">
                <a:moveTo>
                  <a:pt x="0" y="0"/>
                </a:moveTo>
                <a:lnTo>
                  <a:pt x="0" y="0"/>
                </a:lnTo>
                <a:lnTo>
                  <a:pt x="10" y="7"/>
                </a:lnTo>
                <a:lnTo>
                  <a:pt x="19" y="35"/>
                </a:lnTo>
                <a:lnTo>
                  <a:pt x="28" y="56"/>
                </a:lnTo>
                <a:lnTo>
                  <a:pt x="38" y="63"/>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7" name="Freeform 123"/>
          <p:cNvSpPr>
            <a:spLocks/>
          </p:cNvSpPr>
          <p:nvPr/>
        </p:nvSpPr>
        <p:spPr bwMode="auto">
          <a:xfrm>
            <a:off x="5824538" y="3805238"/>
            <a:ext cx="41275" cy="195262"/>
          </a:xfrm>
          <a:custGeom>
            <a:avLst/>
            <a:gdLst>
              <a:gd name="T0" fmla="*/ 0 w 28"/>
              <a:gd name="T1" fmla="*/ 2147483647 h 133"/>
              <a:gd name="T2" fmla="*/ 0 w 28"/>
              <a:gd name="T3" fmla="*/ 2147483647 h 133"/>
              <a:gd name="T4" fmla="*/ 2147483647 w 28"/>
              <a:gd name="T5" fmla="*/ 2147483647 h 133"/>
              <a:gd name="T6" fmla="*/ 2147483647 w 28"/>
              <a:gd name="T7" fmla="*/ 2147483647 h 133"/>
              <a:gd name="T8" fmla="*/ 2147483647 w 28"/>
              <a:gd name="T9" fmla="*/ 2147483647 h 133"/>
              <a:gd name="T10" fmla="*/ 2147483647 w 28"/>
              <a:gd name="T11" fmla="*/ 2147483647 h 133"/>
              <a:gd name="T12" fmla="*/ 2147483647 w 28"/>
              <a:gd name="T13" fmla="*/ 0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33">
                <a:moveTo>
                  <a:pt x="0" y="133"/>
                </a:moveTo>
                <a:lnTo>
                  <a:pt x="0" y="126"/>
                </a:lnTo>
                <a:lnTo>
                  <a:pt x="9" y="112"/>
                </a:lnTo>
                <a:lnTo>
                  <a:pt x="18" y="70"/>
                </a:lnTo>
                <a:lnTo>
                  <a:pt x="18" y="28"/>
                </a:lnTo>
                <a:lnTo>
                  <a:pt x="2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8" name="Freeform 124"/>
          <p:cNvSpPr>
            <a:spLocks/>
          </p:cNvSpPr>
          <p:nvPr/>
        </p:nvSpPr>
        <p:spPr bwMode="auto">
          <a:xfrm>
            <a:off x="5865813" y="3754438"/>
            <a:ext cx="41275" cy="50800"/>
          </a:xfrm>
          <a:custGeom>
            <a:avLst/>
            <a:gdLst>
              <a:gd name="T0" fmla="*/ 0 w 28"/>
              <a:gd name="T1" fmla="*/ 2147483647 h 34"/>
              <a:gd name="T2" fmla="*/ 2147483647 w 28"/>
              <a:gd name="T3" fmla="*/ 2147483647 h 34"/>
              <a:gd name="T4" fmla="*/ 2147483647 w 28"/>
              <a:gd name="T5" fmla="*/ 0 h 34"/>
              <a:gd name="T6" fmla="*/ 0 60000 65536"/>
              <a:gd name="T7" fmla="*/ 0 60000 65536"/>
              <a:gd name="T8" fmla="*/ 0 60000 65536"/>
            </a:gdLst>
            <a:ahLst/>
            <a:cxnLst>
              <a:cxn ang="T6">
                <a:pos x="T0" y="T1"/>
              </a:cxn>
              <a:cxn ang="T7">
                <a:pos x="T2" y="T3"/>
              </a:cxn>
              <a:cxn ang="T8">
                <a:pos x="T4" y="T5"/>
              </a:cxn>
            </a:cxnLst>
            <a:rect l="0" t="0" r="r" b="b"/>
            <a:pathLst>
              <a:path w="28" h="34">
                <a:moveTo>
                  <a:pt x="0" y="34"/>
                </a:moveTo>
                <a:lnTo>
                  <a:pt x="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49" name="Freeform 125"/>
          <p:cNvSpPr>
            <a:spLocks/>
          </p:cNvSpPr>
          <p:nvPr/>
        </p:nvSpPr>
        <p:spPr bwMode="auto">
          <a:xfrm>
            <a:off x="5907088" y="3754438"/>
            <a:ext cx="41275" cy="11112"/>
          </a:xfrm>
          <a:custGeom>
            <a:avLst/>
            <a:gdLst>
              <a:gd name="T0" fmla="*/ 0 w 28"/>
              <a:gd name="T1" fmla="*/ 0 h 7"/>
              <a:gd name="T2" fmla="*/ 2147483647 w 28"/>
              <a:gd name="T3" fmla="*/ 0 h 7"/>
              <a:gd name="T4" fmla="*/ 2147483647 w 28"/>
              <a:gd name="T5" fmla="*/ 0 h 7"/>
              <a:gd name="T6" fmla="*/ 2147483647 w 28"/>
              <a:gd name="T7" fmla="*/ 2147483647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9" y="0"/>
                </a:lnTo>
                <a:lnTo>
                  <a:pt x="1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0" name="Freeform 126"/>
          <p:cNvSpPr>
            <a:spLocks/>
          </p:cNvSpPr>
          <p:nvPr/>
        </p:nvSpPr>
        <p:spPr bwMode="auto">
          <a:xfrm>
            <a:off x="5948363" y="3579813"/>
            <a:ext cx="55562" cy="174625"/>
          </a:xfrm>
          <a:custGeom>
            <a:avLst/>
            <a:gdLst>
              <a:gd name="T0" fmla="*/ 0 w 37"/>
              <a:gd name="T1" fmla="*/ 2147483647 h 119"/>
              <a:gd name="T2" fmla="*/ 2147483647 w 37"/>
              <a:gd name="T3" fmla="*/ 2147483647 h 119"/>
              <a:gd name="T4" fmla="*/ 2147483647 w 37"/>
              <a:gd name="T5" fmla="*/ 2147483647 h 119"/>
              <a:gd name="T6" fmla="*/ 2147483647 w 37"/>
              <a:gd name="T7" fmla="*/ 2147483647 h 119"/>
              <a:gd name="T8" fmla="*/ 2147483647 w 37"/>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19">
                <a:moveTo>
                  <a:pt x="0" y="119"/>
                </a:moveTo>
                <a:lnTo>
                  <a:pt x="9" y="98"/>
                </a:lnTo>
                <a:lnTo>
                  <a:pt x="19" y="63"/>
                </a:lnTo>
                <a:lnTo>
                  <a:pt x="28" y="28"/>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1" name="Freeform 127"/>
          <p:cNvSpPr>
            <a:spLocks/>
          </p:cNvSpPr>
          <p:nvPr/>
        </p:nvSpPr>
        <p:spPr bwMode="auto">
          <a:xfrm>
            <a:off x="6003925" y="3508375"/>
            <a:ext cx="41275" cy="71438"/>
          </a:xfrm>
          <a:custGeom>
            <a:avLst/>
            <a:gdLst>
              <a:gd name="T0" fmla="*/ 0 w 28"/>
              <a:gd name="T1" fmla="*/ 2147483647 h 48"/>
              <a:gd name="T2" fmla="*/ 2147483647 w 28"/>
              <a:gd name="T3" fmla="*/ 2147483647 h 48"/>
              <a:gd name="T4" fmla="*/ 2147483647 w 28"/>
              <a:gd name="T5" fmla="*/ 2147483647 h 48"/>
              <a:gd name="T6" fmla="*/ 2147483647 w 28"/>
              <a:gd name="T7" fmla="*/ 2147483647 h 48"/>
              <a:gd name="T8" fmla="*/ 2147483647 w 2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48">
                <a:moveTo>
                  <a:pt x="0" y="48"/>
                </a:moveTo>
                <a:lnTo>
                  <a:pt x="10" y="35"/>
                </a:lnTo>
                <a:lnTo>
                  <a:pt x="19" y="21"/>
                </a:lnTo>
                <a:lnTo>
                  <a:pt x="1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2" name="Freeform 128"/>
          <p:cNvSpPr>
            <a:spLocks/>
          </p:cNvSpPr>
          <p:nvPr/>
        </p:nvSpPr>
        <p:spPr bwMode="auto">
          <a:xfrm>
            <a:off x="6045200" y="3365500"/>
            <a:ext cx="39688" cy="142875"/>
          </a:xfrm>
          <a:custGeom>
            <a:avLst/>
            <a:gdLst>
              <a:gd name="T0" fmla="*/ 0 w 28"/>
              <a:gd name="T1" fmla="*/ 2147483647 h 98"/>
              <a:gd name="T2" fmla="*/ 2147483647 w 28"/>
              <a:gd name="T3" fmla="*/ 2147483647 h 98"/>
              <a:gd name="T4" fmla="*/ 2147483647 w 28"/>
              <a:gd name="T5" fmla="*/ 2147483647 h 98"/>
              <a:gd name="T6" fmla="*/ 2147483647 w 28"/>
              <a:gd name="T7" fmla="*/ 2147483647 h 98"/>
              <a:gd name="T8" fmla="*/ 2147483647 w 28"/>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98">
                <a:moveTo>
                  <a:pt x="0" y="98"/>
                </a:moveTo>
                <a:lnTo>
                  <a:pt x="10" y="77"/>
                </a:lnTo>
                <a:lnTo>
                  <a:pt x="10" y="49"/>
                </a:lnTo>
                <a:lnTo>
                  <a:pt x="19" y="21"/>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3" name="Freeform 129"/>
          <p:cNvSpPr>
            <a:spLocks/>
          </p:cNvSpPr>
          <p:nvPr/>
        </p:nvSpPr>
        <p:spPr bwMode="auto">
          <a:xfrm>
            <a:off x="6084888" y="3344863"/>
            <a:ext cx="41275" cy="20637"/>
          </a:xfrm>
          <a:custGeom>
            <a:avLst/>
            <a:gdLst>
              <a:gd name="T0" fmla="*/ 0 w 28"/>
              <a:gd name="T1" fmla="*/ 2147483647 h 13"/>
              <a:gd name="T2" fmla="*/ 2147483647 w 28"/>
              <a:gd name="T3" fmla="*/ 0 h 13"/>
              <a:gd name="T4" fmla="*/ 2147483647 w 28"/>
              <a:gd name="T5" fmla="*/ 0 h 13"/>
              <a:gd name="T6" fmla="*/ 0 60000 65536"/>
              <a:gd name="T7" fmla="*/ 0 60000 65536"/>
              <a:gd name="T8" fmla="*/ 0 60000 65536"/>
            </a:gdLst>
            <a:ahLst/>
            <a:cxnLst>
              <a:cxn ang="T6">
                <a:pos x="T0" y="T1"/>
              </a:cxn>
              <a:cxn ang="T7">
                <a:pos x="T2" y="T3"/>
              </a:cxn>
              <a:cxn ang="T8">
                <a:pos x="T4" y="T5"/>
              </a:cxn>
            </a:cxnLst>
            <a:rect l="0" t="0" r="r" b="b"/>
            <a:pathLst>
              <a:path w="28" h="13">
                <a:moveTo>
                  <a:pt x="0" y="13"/>
                </a:moveTo>
                <a:lnTo>
                  <a:pt x="10" y="0"/>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4" name="Freeform 130"/>
          <p:cNvSpPr>
            <a:spLocks/>
          </p:cNvSpPr>
          <p:nvPr/>
        </p:nvSpPr>
        <p:spPr bwMode="auto">
          <a:xfrm>
            <a:off x="6126163" y="3344863"/>
            <a:ext cx="57150" cy="9525"/>
          </a:xfrm>
          <a:custGeom>
            <a:avLst/>
            <a:gdLst>
              <a:gd name="T0" fmla="*/ 0 w 38"/>
              <a:gd name="T1" fmla="*/ 0 h 6"/>
              <a:gd name="T2" fmla="*/ 2147483647 w 38"/>
              <a:gd name="T3" fmla="*/ 0 h 6"/>
              <a:gd name="T4" fmla="*/ 2147483647 w 38"/>
              <a:gd name="T5" fmla="*/ 0 h 6"/>
              <a:gd name="T6" fmla="*/ 2147483647 w 38"/>
              <a:gd name="T7" fmla="*/ 2147483647 h 6"/>
              <a:gd name="T8" fmla="*/ 2147483647 w 38"/>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6">
                <a:moveTo>
                  <a:pt x="0" y="0"/>
                </a:moveTo>
                <a:lnTo>
                  <a:pt x="10" y="0"/>
                </a:lnTo>
                <a:lnTo>
                  <a:pt x="19" y="0"/>
                </a:lnTo>
                <a:lnTo>
                  <a:pt x="28" y="6"/>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5" name="Freeform 131"/>
          <p:cNvSpPr>
            <a:spLocks/>
          </p:cNvSpPr>
          <p:nvPr/>
        </p:nvSpPr>
        <p:spPr bwMode="auto">
          <a:xfrm>
            <a:off x="6183313" y="3252788"/>
            <a:ext cx="41275" cy="92075"/>
          </a:xfrm>
          <a:custGeom>
            <a:avLst/>
            <a:gdLst>
              <a:gd name="T0" fmla="*/ 0 w 28"/>
              <a:gd name="T1" fmla="*/ 2147483647 h 63"/>
              <a:gd name="T2" fmla="*/ 2147483647 w 28"/>
              <a:gd name="T3" fmla="*/ 2147483647 h 63"/>
              <a:gd name="T4" fmla="*/ 2147483647 w 28"/>
              <a:gd name="T5" fmla="*/ 2147483647 h 63"/>
              <a:gd name="T6" fmla="*/ 2147483647 w 28"/>
              <a:gd name="T7" fmla="*/ 2147483647 h 63"/>
              <a:gd name="T8" fmla="*/ 2147483647 w 28"/>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63">
                <a:moveTo>
                  <a:pt x="0" y="63"/>
                </a:moveTo>
                <a:lnTo>
                  <a:pt x="9" y="49"/>
                </a:lnTo>
                <a:lnTo>
                  <a:pt x="18" y="28"/>
                </a:lnTo>
                <a:lnTo>
                  <a:pt x="18"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6" name="Freeform 132"/>
          <p:cNvSpPr>
            <a:spLocks/>
          </p:cNvSpPr>
          <p:nvPr/>
        </p:nvSpPr>
        <p:spPr bwMode="auto">
          <a:xfrm>
            <a:off x="6224588" y="3252788"/>
            <a:ext cx="41275" cy="1587"/>
          </a:xfrm>
          <a:custGeom>
            <a:avLst/>
            <a:gdLst>
              <a:gd name="T0" fmla="*/ 0 w 28"/>
              <a:gd name="T1" fmla="*/ 0 h 1587"/>
              <a:gd name="T2" fmla="*/ 2147483647 w 28"/>
              <a:gd name="T3" fmla="*/ 0 h 1587"/>
              <a:gd name="T4" fmla="*/ 2147483647 w 28"/>
              <a:gd name="T5" fmla="*/ 0 h 1587"/>
              <a:gd name="T6" fmla="*/ 2147483647 w 28"/>
              <a:gd name="T7" fmla="*/ 0 h 1587"/>
              <a:gd name="T8" fmla="*/ 2147483647 w 28"/>
              <a:gd name="T9" fmla="*/ 0 h 1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87">
                <a:moveTo>
                  <a:pt x="0" y="0"/>
                </a:moveTo>
                <a:lnTo>
                  <a:pt x="9" y="0"/>
                </a:lnTo>
                <a:lnTo>
                  <a:pt x="18" y="0"/>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7" name="Freeform 133"/>
          <p:cNvSpPr>
            <a:spLocks/>
          </p:cNvSpPr>
          <p:nvPr/>
        </p:nvSpPr>
        <p:spPr bwMode="auto">
          <a:xfrm>
            <a:off x="6265863" y="3181350"/>
            <a:ext cx="41275" cy="71438"/>
          </a:xfrm>
          <a:custGeom>
            <a:avLst/>
            <a:gdLst>
              <a:gd name="T0" fmla="*/ 0 w 28"/>
              <a:gd name="T1" fmla="*/ 2147483647 h 49"/>
              <a:gd name="T2" fmla="*/ 2147483647 w 28"/>
              <a:gd name="T3" fmla="*/ 2147483647 h 49"/>
              <a:gd name="T4" fmla="*/ 2147483647 w 28"/>
              <a:gd name="T5" fmla="*/ 2147483647 h 49"/>
              <a:gd name="T6" fmla="*/ 2147483647 w 28"/>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9">
                <a:moveTo>
                  <a:pt x="0" y="49"/>
                </a:moveTo>
                <a:lnTo>
                  <a:pt x="9" y="42"/>
                </a:lnTo>
                <a:lnTo>
                  <a:pt x="9" y="28"/>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8" name="Freeform 134"/>
          <p:cNvSpPr>
            <a:spLocks/>
          </p:cNvSpPr>
          <p:nvPr/>
        </p:nvSpPr>
        <p:spPr bwMode="auto">
          <a:xfrm>
            <a:off x="6307138" y="3119438"/>
            <a:ext cx="53975" cy="61912"/>
          </a:xfrm>
          <a:custGeom>
            <a:avLst/>
            <a:gdLst>
              <a:gd name="T0" fmla="*/ 0 w 37"/>
              <a:gd name="T1" fmla="*/ 2147483647 h 41"/>
              <a:gd name="T2" fmla="*/ 2147483647 w 37"/>
              <a:gd name="T3" fmla="*/ 2147483647 h 41"/>
              <a:gd name="T4" fmla="*/ 2147483647 w 37"/>
              <a:gd name="T5" fmla="*/ 0 h 41"/>
              <a:gd name="T6" fmla="*/ 0 60000 65536"/>
              <a:gd name="T7" fmla="*/ 0 60000 65536"/>
              <a:gd name="T8" fmla="*/ 0 60000 65536"/>
            </a:gdLst>
            <a:ahLst/>
            <a:cxnLst>
              <a:cxn ang="T6">
                <a:pos x="T0" y="T1"/>
              </a:cxn>
              <a:cxn ang="T7">
                <a:pos x="T2" y="T3"/>
              </a:cxn>
              <a:cxn ang="T8">
                <a:pos x="T4" y="T5"/>
              </a:cxn>
            </a:cxnLst>
            <a:rect l="0" t="0" r="r" b="b"/>
            <a:pathLst>
              <a:path w="37" h="41">
                <a:moveTo>
                  <a:pt x="0" y="41"/>
                </a:moveTo>
                <a:lnTo>
                  <a:pt x="19" y="20"/>
                </a:lnTo>
                <a:lnTo>
                  <a:pt x="37"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59" name="Freeform 135"/>
          <p:cNvSpPr>
            <a:spLocks/>
          </p:cNvSpPr>
          <p:nvPr/>
        </p:nvSpPr>
        <p:spPr bwMode="auto">
          <a:xfrm>
            <a:off x="6361113" y="3119438"/>
            <a:ext cx="41275" cy="11112"/>
          </a:xfrm>
          <a:custGeom>
            <a:avLst/>
            <a:gdLst>
              <a:gd name="T0" fmla="*/ 0 w 28"/>
              <a:gd name="T1" fmla="*/ 0 h 7"/>
              <a:gd name="T2" fmla="*/ 2147483647 w 28"/>
              <a:gd name="T3" fmla="*/ 0 h 7"/>
              <a:gd name="T4" fmla="*/ 2147483647 w 28"/>
              <a:gd name="T5" fmla="*/ 0 h 7"/>
              <a:gd name="T6" fmla="*/ 2147483647 w 28"/>
              <a:gd name="T7" fmla="*/ 2147483647 h 7"/>
              <a:gd name="T8" fmla="*/ 2147483647 w 2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7">
                <a:moveTo>
                  <a:pt x="0" y="0"/>
                </a:moveTo>
                <a:lnTo>
                  <a:pt x="10" y="0"/>
                </a:lnTo>
                <a:lnTo>
                  <a:pt x="19" y="0"/>
                </a:lnTo>
                <a:lnTo>
                  <a:pt x="19"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0" name="Freeform 136"/>
          <p:cNvSpPr>
            <a:spLocks/>
          </p:cNvSpPr>
          <p:nvPr/>
        </p:nvSpPr>
        <p:spPr bwMode="auto">
          <a:xfrm>
            <a:off x="6402388" y="2894013"/>
            <a:ext cx="41275" cy="225425"/>
          </a:xfrm>
          <a:custGeom>
            <a:avLst/>
            <a:gdLst>
              <a:gd name="T0" fmla="*/ 0 w 28"/>
              <a:gd name="T1" fmla="*/ 2147483647 h 153"/>
              <a:gd name="T2" fmla="*/ 0 w 28"/>
              <a:gd name="T3" fmla="*/ 2147483647 h 153"/>
              <a:gd name="T4" fmla="*/ 2147483647 w 28"/>
              <a:gd name="T5" fmla="*/ 2147483647 h 153"/>
              <a:gd name="T6" fmla="*/ 2147483647 w 28"/>
              <a:gd name="T7" fmla="*/ 2147483647 h 153"/>
              <a:gd name="T8" fmla="*/ 2147483647 w 28"/>
              <a:gd name="T9" fmla="*/ 2147483647 h 153"/>
              <a:gd name="T10" fmla="*/ 2147483647 w 28"/>
              <a:gd name="T11" fmla="*/ 2147483647 h 153"/>
              <a:gd name="T12" fmla="*/ 2147483647 w 28"/>
              <a:gd name="T13" fmla="*/ 0 h 1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53">
                <a:moveTo>
                  <a:pt x="0" y="153"/>
                </a:moveTo>
                <a:lnTo>
                  <a:pt x="0" y="139"/>
                </a:lnTo>
                <a:lnTo>
                  <a:pt x="10" y="118"/>
                </a:lnTo>
                <a:lnTo>
                  <a:pt x="10" y="76"/>
                </a:lnTo>
                <a:lnTo>
                  <a:pt x="19" y="27"/>
                </a:lnTo>
                <a:lnTo>
                  <a:pt x="28" y="7"/>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1" name="Freeform 137"/>
          <p:cNvSpPr>
            <a:spLocks/>
          </p:cNvSpPr>
          <p:nvPr/>
        </p:nvSpPr>
        <p:spPr bwMode="auto">
          <a:xfrm>
            <a:off x="6443663" y="2894013"/>
            <a:ext cx="41275" cy="82550"/>
          </a:xfrm>
          <a:custGeom>
            <a:avLst/>
            <a:gdLst>
              <a:gd name="T0" fmla="*/ 0 w 28"/>
              <a:gd name="T1" fmla="*/ 0 h 55"/>
              <a:gd name="T2" fmla="*/ 0 w 28"/>
              <a:gd name="T3" fmla="*/ 0 h 55"/>
              <a:gd name="T4" fmla="*/ 2147483647 w 28"/>
              <a:gd name="T5" fmla="*/ 0 h 55"/>
              <a:gd name="T6" fmla="*/ 2147483647 w 28"/>
              <a:gd name="T7" fmla="*/ 2147483647 h 55"/>
              <a:gd name="T8" fmla="*/ 2147483647 w 28"/>
              <a:gd name="T9" fmla="*/ 2147483647 h 55"/>
              <a:gd name="T10" fmla="*/ 2147483647 w 28"/>
              <a:gd name="T11" fmla="*/ 2147483647 h 55"/>
              <a:gd name="T12" fmla="*/ 2147483647 w 28"/>
              <a:gd name="T13" fmla="*/ 2147483647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55">
                <a:moveTo>
                  <a:pt x="0" y="0"/>
                </a:moveTo>
                <a:lnTo>
                  <a:pt x="0" y="0"/>
                </a:lnTo>
                <a:lnTo>
                  <a:pt x="10" y="0"/>
                </a:lnTo>
                <a:lnTo>
                  <a:pt x="10" y="20"/>
                </a:lnTo>
                <a:lnTo>
                  <a:pt x="19" y="41"/>
                </a:lnTo>
                <a:lnTo>
                  <a:pt x="28" y="48"/>
                </a:lnTo>
                <a:lnTo>
                  <a:pt x="28" y="55"/>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2" name="Freeform 138"/>
          <p:cNvSpPr>
            <a:spLocks/>
          </p:cNvSpPr>
          <p:nvPr/>
        </p:nvSpPr>
        <p:spPr bwMode="auto">
          <a:xfrm>
            <a:off x="6484938" y="2935288"/>
            <a:ext cx="55562" cy="41275"/>
          </a:xfrm>
          <a:custGeom>
            <a:avLst/>
            <a:gdLst>
              <a:gd name="T0" fmla="*/ 0 w 38"/>
              <a:gd name="T1" fmla="*/ 2147483647 h 28"/>
              <a:gd name="T2" fmla="*/ 2147483647 w 38"/>
              <a:gd name="T3" fmla="*/ 2147483647 h 28"/>
              <a:gd name="T4" fmla="*/ 2147483647 w 38"/>
              <a:gd name="T5" fmla="*/ 2147483647 h 28"/>
              <a:gd name="T6" fmla="*/ 2147483647 w 38"/>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8">
                <a:moveTo>
                  <a:pt x="0" y="28"/>
                </a:moveTo>
                <a:lnTo>
                  <a:pt x="10" y="28"/>
                </a:lnTo>
                <a:lnTo>
                  <a:pt x="19" y="21"/>
                </a:lnTo>
                <a:lnTo>
                  <a:pt x="3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3" name="Line 139"/>
          <p:cNvSpPr>
            <a:spLocks noChangeShapeType="1"/>
          </p:cNvSpPr>
          <p:nvPr/>
        </p:nvSpPr>
        <p:spPr bwMode="auto">
          <a:xfrm flipV="1">
            <a:off x="6540500" y="2894013"/>
            <a:ext cx="41275" cy="41275"/>
          </a:xfrm>
          <a:prstGeom prst="line">
            <a:avLst/>
          </a:prstGeom>
          <a:noFill/>
          <a:ln w="44450">
            <a:solidFill>
              <a:srgbClr val="CC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64" name="Freeform 140"/>
          <p:cNvSpPr>
            <a:spLocks/>
          </p:cNvSpPr>
          <p:nvPr/>
        </p:nvSpPr>
        <p:spPr bwMode="auto">
          <a:xfrm>
            <a:off x="6581775" y="2852738"/>
            <a:ext cx="41275" cy="41275"/>
          </a:xfrm>
          <a:custGeom>
            <a:avLst/>
            <a:gdLst>
              <a:gd name="T0" fmla="*/ 0 w 28"/>
              <a:gd name="T1" fmla="*/ 2147483647 h 28"/>
              <a:gd name="T2" fmla="*/ 2147483647 w 28"/>
              <a:gd name="T3" fmla="*/ 2147483647 h 28"/>
              <a:gd name="T4" fmla="*/ 2147483647 w 28"/>
              <a:gd name="T5" fmla="*/ 0 h 28"/>
              <a:gd name="T6" fmla="*/ 0 60000 65536"/>
              <a:gd name="T7" fmla="*/ 0 60000 65536"/>
              <a:gd name="T8" fmla="*/ 0 60000 65536"/>
            </a:gdLst>
            <a:ahLst/>
            <a:cxnLst>
              <a:cxn ang="T6">
                <a:pos x="T0" y="T1"/>
              </a:cxn>
              <a:cxn ang="T7">
                <a:pos x="T2" y="T3"/>
              </a:cxn>
              <a:cxn ang="T8">
                <a:pos x="T4" y="T5"/>
              </a:cxn>
            </a:cxnLst>
            <a:rect l="0" t="0" r="r" b="b"/>
            <a:pathLst>
              <a:path w="28" h="28">
                <a:moveTo>
                  <a:pt x="0" y="28"/>
                </a:moveTo>
                <a:lnTo>
                  <a:pt x="9" y="14"/>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5" name="Freeform 141"/>
          <p:cNvSpPr>
            <a:spLocks/>
          </p:cNvSpPr>
          <p:nvPr/>
        </p:nvSpPr>
        <p:spPr bwMode="auto">
          <a:xfrm>
            <a:off x="6623050" y="2760663"/>
            <a:ext cx="41275" cy="92075"/>
          </a:xfrm>
          <a:custGeom>
            <a:avLst/>
            <a:gdLst>
              <a:gd name="T0" fmla="*/ 0 w 28"/>
              <a:gd name="T1" fmla="*/ 2147483647 h 63"/>
              <a:gd name="T2" fmla="*/ 2147483647 w 28"/>
              <a:gd name="T3" fmla="*/ 2147483647 h 63"/>
              <a:gd name="T4" fmla="*/ 2147483647 w 28"/>
              <a:gd name="T5" fmla="*/ 0 h 63"/>
              <a:gd name="T6" fmla="*/ 0 60000 65536"/>
              <a:gd name="T7" fmla="*/ 0 60000 65536"/>
              <a:gd name="T8" fmla="*/ 0 60000 65536"/>
            </a:gdLst>
            <a:ahLst/>
            <a:cxnLst>
              <a:cxn ang="T6">
                <a:pos x="T0" y="T1"/>
              </a:cxn>
              <a:cxn ang="T7">
                <a:pos x="T2" y="T3"/>
              </a:cxn>
              <a:cxn ang="T8">
                <a:pos x="T4" y="T5"/>
              </a:cxn>
            </a:cxnLst>
            <a:rect l="0" t="0" r="r" b="b"/>
            <a:pathLst>
              <a:path w="28" h="63">
                <a:moveTo>
                  <a:pt x="0" y="63"/>
                </a:moveTo>
                <a:lnTo>
                  <a:pt x="9" y="35"/>
                </a:lnTo>
                <a:lnTo>
                  <a:pt x="28" y="0"/>
                </a:lnTo>
              </a:path>
            </a:pathLst>
          </a:custGeom>
          <a:noFill/>
          <a:ln w="44450">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6" name="Freeform 142"/>
          <p:cNvSpPr>
            <a:spLocks/>
          </p:cNvSpPr>
          <p:nvPr/>
        </p:nvSpPr>
        <p:spPr bwMode="auto">
          <a:xfrm>
            <a:off x="6664325" y="4646613"/>
            <a:ext cx="53975" cy="11112"/>
          </a:xfrm>
          <a:custGeom>
            <a:avLst/>
            <a:gdLst>
              <a:gd name="T0" fmla="*/ 0 w 37"/>
              <a:gd name="T1" fmla="*/ 2147483647 h 7"/>
              <a:gd name="T2" fmla="*/ 2147483647 w 37"/>
              <a:gd name="T3" fmla="*/ 0 h 7"/>
              <a:gd name="T4" fmla="*/ 2147483647 w 37"/>
              <a:gd name="T5" fmla="*/ 0 h 7"/>
              <a:gd name="T6" fmla="*/ 0 60000 65536"/>
              <a:gd name="T7" fmla="*/ 0 60000 65536"/>
              <a:gd name="T8" fmla="*/ 0 60000 65536"/>
            </a:gdLst>
            <a:ahLst/>
            <a:cxnLst>
              <a:cxn ang="T6">
                <a:pos x="T0" y="T1"/>
              </a:cxn>
              <a:cxn ang="T7">
                <a:pos x="T2" y="T3"/>
              </a:cxn>
              <a:cxn ang="T8">
                <a:pos x="T4" y="T5"/>
              </a:cxn>
            </a:cxnLst>
            <a:rect l="0" t="0" r="r" b="b"/>
            <a:pathLst>
              <a:path w="37" h="7">
                <a:moveTo>
                  <a:pt x="0" y="7"/>
                </a:moveTo>
                <a:lnTo>
                  <a:pt x="18"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7" name="Freeform 143"/>
          <p:cNvSpPr>
            <a:spLocks/>
          </p:cNvSpPr>
          <p:nvPr/>
        </p:nvSpPr>
        <p:spPr bwMode="auto">
          <a:xfrm>
            <a:off x="6718300" y="4646613"/>
            <a:ext cx="41275" cy="19050"/>
          </a:xfrm>
          <a:custGeom>
            <a:avLst/>
            <a:gdLst>
              <a:gd name="T0" fmla="*/ 0 w 28"/>
              <a:gd name="T1" fmla="*/ 0 h 13"/>
              <a:gd name="T2" fmla="*/ 2147483647 w 28"/>
              <a:gd name="T3" fmla="*/ 2147483647 h 13"/>
              <a:gd name="T4" fmla="*/ 2147483647 w 28"/>
              <a:gd name="T5" fmla="*/ 2147483647 h 13"/>
              <a:gd name="T6" fmla="*/ 2147483647 w 28"/>
              <a:gd name="T7" fmla="*/ 2147483647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3">
                <a:moveTo>
                  <a:pt x="0" y="0"/>
                </a:moveTo>
                <a:lnTo>
                  <a:pt x="19" y="7"/>
                </a:lnTo>
                <a:lnTo>
                  <a:pt x="19" y="13"/>
                </a:lnTo>
                <a:lnTo>
                  <a:pt x="28" y="13"/>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8" name="Freeform 144"/>
          <p:cNvSpPr>
            <a:spLocks/>
          </p:cNvSpPr>
          <p:nvPr/>
        </p:nvSpPr>
        <p:spPr bwMode="auto">
          <a:xfrm>
            <a:off x="6759575" y="4637088"/>
            <a:ext cx="41275" cy="28575"/>
          </a:xfrm>
          <a:custGeom>
            <a:avLst/>
            <a:gdLst>
              <a:gd name="T0" fmla="*/ 0 w 28"/>
              <a:gd name="T1" fmla="*/ 2147483647 h 20"/>
              <a:gd name="T2" fmla="*/ 2147483647 w 28"/>
              <a:gd name="T3" fmla="*/ 2147483647 h 20"/>
              <a:gd name="T4" fmla="*/ 2147483647 w 28"/>
              <a:gd name="T5" fmla="*/ 2147483647 h 20"/>
              <a:gd name="T6" fmla="*/ 2147483647 w 28"/>
              <a:gd name="T7" fmla="*/ 2147483647 h 20"/>
              <a:gd name="T8" fmla="*/ 2147483647 w 28"/>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0">
                <a:moveTo>
                  <a:pt x="0" y="20"/>
                </a:moveTo>
                <a:lnTo>
                  <a:pt x="10" y="14"/>
                </a:lnTo>
                <a:lnTo>
                  <a:pt x="10" y="7"/>
                </a:lnTo>
                <a:lnTo>
                  <a:pt x="1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69" name="Freeform 145"/>
          <p:cNvSpPr>
            <a:spLocks/>
          </p:cNvSpPr>
          <p:nvPr/>
        </p:nvSpPr>
        <p:spPr bwMode="auto">
          <a:xfrm>
            <a:off x="6800850" y="4637088"/>
            <a:ext cx="41275" cy="20637"/>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0" name="Freeform 146"/>
          <p:cNvSpPr>
            <a:spLocks/>
          </p:cNvSpPr>
          <p:nvPr/>
        </p:nvSpPr>
        <p:spPr bwMode="auto">
          <a:xfrm>
            <a:off x="6842125" y="4657725"/>
            <a:ext cx="55563" cy="28575"/>
          </a:xfrm>
          <a:custGeom>
            <a:avLst/>
            <a:gdLst>
              <a:gd name="T0" fmla="*/ 0 w 38"/>
              <a:gd name="T1" fmla="*/ 0 h 20"/>
              <a:gd name="T2" fmla="*/ 2147483647 w 38"/>
              <a:gd name="T3" fmla="*/ 2147483647 h 20"/>
              <a:gd name="T4" fmla="*/ 2147483647 w 38"/>
              <a:gd name="T5" fmla="*/ 2147483647 h 20"/>
              <a:gd name="T6" fmla="*/ 0 60000 65536"/>
              <a:gd name="T7" fmla="*/ 0 60000 65536"/>
              <a:gd name="T8" fmla="*/ 0 60000 65536"/>
            </a:gdLst>
            <a:ahLst/>
            <a:cxnLst>
              <a:cxn ang="T6">
                <a:pos x="T0" y="T1"/>
              </a:cxn>
              <a:cxn ang="T7">
                <a:pos x="T2" y="T3"/>
              </a:cxn>
              <a:cxn ang="T8">
                <a:pos x="T4" y="T5"/>
              </a:cxn>
            </a:cxnLst>
            <a:rect l="0" t="0" r="r" b="b"/>
            <a:pathLst>
              <a:path w="38" h="20">
                <a:moveTo>
                  <a:pt x="0" y="0"/>
                </a:moveTo>
                <a:lnTo>
                  <a:pt x="19" y="6"/>
                </a:lnTo>
                <a:lnTo>
                  <a:pt x="38" y="2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1" name="Freeform 147"/>
          <p:cNvSpPr>
            <a:spLocks/>
          </p:cNvSpPr>
          <p:nvPr/>
        </p:nvSpPr>
        <p:spPr bwMode="auto">
          <a:xfrm>
            <a:off x="6897688" y="468630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8"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2" name="Freeform 148"/>
          <p:cNvSpPr>
            <a:spLocks/>
          </p:cNvSpPr>
          <p:nvPr/>
        </p:nvSpPr>
        <p:spPr bwMode="auto">
          <a:xfrm>
            <a:off x="6938963" y="4697413"/>
            <a:ext cx="41275" cy="9525"/>
          </a:xfrm>
          <a:custGeom>
            <a:avLst/>
            <a:gdLst>
              <a:gd name="T0" fmla="*/ 0 w 28"/>
              <a:gd name="T1" fmla="*/ 2147483647 h 7"/>
              <a:gd name="T2" fmla="*/ 2147483647 w 28"/>
              <a:gd name="T3" fmla="*/ 2147483647 h 7"/>
              <a:gd name="T4" fmla="*/ 2147483647 w 28"/>
              <a:gd name="T5" fmla="*/ 0 h 7"/>
              <a:gd name="T6" fmla="*/ 0 60000 65536"/>
              <a:gd name="T7" fmla="*/ 0 60000 65536"/>
              <a:gd name="T8" fmla="*/ 0 60000 65536"/>
            </a:gdLst>
            <a:ahLst/>
            <a:cxnLst>
              <a:cxn ang="T6">
                <a:pos x="T0" y="T1"/>
              </a:cxn>
              <a:cxn ang="T7">
                <a:pos x="T2" y="T3"/>
              </a:cxn>
              <a:cxn ang="T8">
                <a:pos x="T4" y="T5"/>
              </a:cxn>
            </a:cxnLst>
            <a:rect l="0" t="0" r="r" b="b"/>
            <a:pathLst>
              <a:path w="28" h="7">
                <a:moveTo>
                  <a:pt x="0" y="7"/>
                </a:moveTo>
                <a:lnTo>
                  <a:pt x="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3" name="Line 149"/>
          <p:cNvSpPr>
            <a:spLocks noChangeShapeType="1"/>
          </p:cNvSpPr>
          <p:nvPr/>
        </p:nvSpPr>
        <p:spPr bwMode="auto">
          <a:xfrm>
            <a:off x="6980238" y="4697413"/>
            <a:ext cx="41275" cy="9525"/>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74" name="Freeform 150"/>
          <p:cNvSpPr>
            <a:spLocks/>
          </p:cNvSpPr>
          <p:nvPr/>
        </p:nvSpPr>
        <p:spPr bwMode="auto">
          <a:xfrm>
            <a:off x="7021513" y="4706938"/>
            <a:ext cx="55562" cy="31750"/>
          </a:xfrm>
          <a:custGeom>
            <a:avLst/>
            <a:gdLst>
              <a:gd name="T0" fmla="*/ 0 w 37"/>
              <a:gd name="T1" fmla="*/ 0 h 21"/>
              <a:gd name="T2" fmla="*/ 2147483647 w 37"/>
              <a:gd name="T3" fmla="*/ 2147483647 h 21"/>
              <a:gd name="T4" fmla="*/ 2147483647 w 37"/>
              <a:gd name="T5" fmla="*/ 2147483647 h 21"/>
              <a:gd name="T6" fmla="*/ 0 60000 65536"/>
              <a:gd name="T7" fmla="*/ 0 60000 65536"/>
              <a:gd name="T8" fmla="*/ 0 60000 65536"/>
            </a:gdLst>
            <a:ahLst/>
            <a:cxnLst>
              <a:cxn ang="T6">
                <a:pos x="T0" y="T1"/>
              </a:cxn>
              <a:cxn ang="T7">
                <a:pos x="T2" y="T3"/>
              </a:cxn>
              <a:cxn ang="T8">
                <a:pos x="T4" y="T5"/>
              </a:cxn>
            </a:cxnLst>
            <a:rect l="0" t="0" r="r" b="b"/>
            <a:pathLst>
              <a:path w="37" h="21">
                <a:moveTo>
                  <a:pt x="0" y="0"/>
                </a:moveTo>
                <a:lnTo>
                  <a:pt x="18" y="7"/>
                </a:lnTo>
                <a:lnTo>
                  <a:pt x="37"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5" name="Freeform 151"/>
          <p:cNvSpPr>
            <a:spLocks/>
          </p:cNvSpPr>
          <p:nvPr/>
        </p:nvSpPr>
        <p:spPr bwMode="auto">
          <a:xfrm>
            <a:off x="7077075" y="4738688"/>
            <a:ext cx="41275" cy="30162"/>
          </a:xfrm>
          <a:custGeom>
            <a:avLst/>
            <a:gdLst>
              <a:gd name="T0" fmla="*/ 0 w 28"/>
              <a:gd name="T1" fmla="*/ 0 h 21"/>
              <a:gd name="T2" fmla="*/ 2147483647 w 28"/>
              <a:gd name="T3" fmla="*/ 2147483647 h 21"/>
              <a:gd name="T4" fmla="*/ 2147483647 w 28"/>
              <a:gd name="T5" fmla="*/ 2147483647 h 21"/>
              <a:gd name="T6" fmla="*/ 0 60000 65536"/>
              <a:gd name="T7" fmla="*/ 0 60000 65536"/>
              <a:gd name="T8" fmla="*/ 0 60000 65536"/>
            </a:gdLst>
            <a:ahLst/>
            <a:cxnLst>
              <a:cxn ang="T6">
                <a:pos x="T0" y="T1"/>
              </a:cxn>
              <a:cxn ang="T7">
                <a:pos x="T2" y="T3"/>
              </a:cxn>
              <a:cxn ang="T8">
                <a:pos x="T4" y="T5"/>
              </a:cxn>
            </a:cxnLst>
            <a:rect l="0" t="0" r="r" b="b"/>
            <a:pathLst>
              <a:path w="28" h="21">
                <a:moveTo>
                  <a:pt x="0" y="0"/>
                </a:moveTo>
                <a:lnTo>
                  <a:pt x="19" y="14"/>
                </a:lnTo>
                <a:lnTo>
                  <a:pt x="28" y="21"/>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6" name="Freeform 152"/>
          <p:cNvSpPr>
            <a:spLocks/>
          </p:cNvSpPr>
          <p:nvPr/>
        </p:nvSpPr>
        <p:spPr bwMode="auto">
          <a:xfrm>
            <a:off x="7118350" y="4768850"/>
            <a:ext cx="41275" cy="1588"/>
          </a:xfrm>
          <a:custGeom>
            <a:avLst/>
            <a:gdLst>
              <a:gd name="T0" fmla="*/ 0 w 28"/>
              <a:gd name="T1" fmla="*/ 0 h 1588"/>
              <a:gd name="T2" fmla="*/ 2147483647 w 28"/>
              <a:gd name="T3" fmla="*/ 0 h 1588"/>
              <a:gd name="T4" fmla="*/ 2147483647 w 28"/>
              <a:gd name="T5" fmla="*/ 0 h 1588"/>
              <a:gd name="T6" fmla="*/ 0 60000 65536"/>
              <a:gd name="T7" fmla="*/ 0 60000 65536"/>
              <a:gd name="T8" fmla="*/ 0 60000 65536"/>
            </a:gdLst>
            <a:ahLst/>
            <a:cxnLst>
              <a:cxn ang="T6">
                <a:pos x="T0" y="T1"/>
              </a:cxn>
              <a:cxn ang="T7">
                <a:pos x="T2" y="T3"/>
              </a:cxn>
              <a:cxn ang="T8">
                <a:pos x="T4" y="T5"/>
              </a:cxn>
            </a:cxnLst>
            <a:rect l="0" t="0" r="r" b="b"/>
            <a:pathLst>
              <a:path w="28" h="158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7" name="Freeform 153"/>
          <p:cNvSpPr>
            <a:spLocks/>
          </p:cNvSpPr>
          <p:nvPr/>
        </p:nvSpPr>
        <p:spPr bwMode="auto">
          <a:xfrm>
            <a:off x="7159625" y="4768850"/>
            <a:ext cx="39688"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10"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8" name="Freeform 154"/>
          <p:cNvSpPr>
            <a:spLocks/>
          </p:cNvSpPr>
          <p:nvPr/>
        </p:nvSpPr>
        <p:spPr bwMode="auto">
          <a:xfrm>
            <a:off x="7199313" y="4789488"/>
            <a:ext cx="57150"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79" name="Freeform 155"/>
          <p:cNvSpPr>
            <a:spLocks/>
          </p:cNvSpPr>
          <p:nvPr/>
        </p:nvSpPr>
        <p:spPr bwMode="auto">
          <a:xfrm>
            <a:off x="7256463" y="4789488"/>
            <a:ext cx="41275" cy="11112"/>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8"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0" name="Freeform 156"/>
          <p:cNvSpPr>
            <a:spLocks/>
          </p:cNvSpPr>
          <p:nvPr/>
        </p:nvSpPr>
        <p:spPr bwMode="auto">
          <a:xfrm>
            <a:off x="7297738" y="4768850"/>
            <a:ext cx="41275" cy="31750"/>
          </a:xfrm>
          <a:custGeom>
            <a:avLst/>
            <a:gdLst>
              <a:gd name="T0" fmla="*/ 0 w 28"/>
              <a:gd name="T1" fmla="*/ 2147483647 h 21"/>
              <a:gd name="T2" fmla="*/ 2147483647 w 28"/>
              <a:gd name="T3" fmla="*/ 2147483647 h 21"/>
              <a:gd name="T4" fmla="*/ 2147483647 w 28"/>
              <a:gd name="T5" fmla="*/ 2147483647 h 21"/>
              <a:gd name="T6" fmla="*/ 2147483647 w 28"/>
              <a:gd name="T7" fmla="*/ 0 h 21"/>
              <a:gd name="T8" fmla="*/ 2147483647 w 28"/>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1">
                <a:moveTo>
                  <a:pt x="0" y="21"/>
                </a:moveTo>
                <a:lnTo>
                  <a:pt x="9" y="14"/>
                </a:lnTo>
                <a:lnTo>
                  <a:pt x="9" y="7"/>
                </a:lnTo>
                <a:lnTo>
                  <a:pt x="18"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1" name="Freeform 157"/>
          <p:cNvSpPr>
            <a:spLocks/>
          </p:cNvSpPr>
          <p:nvPr/>
        </p:nvSpPr>
        <p:spPr bwMode="auto">
          <a:xfrm>
            <a:off x="7339013" y="476885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2" name="Freeform 158"/>
          <p:cNvSpPr>
            <a:spLocks/>
          </p:cNvSpPr>
          <p:nvPr/>
        </p:nvSpPr>
        <p:spPr bwMode="auto">
          <a:xfrm>
            <a:off x="7380288" y="4789488"/>
            <a:ext cx="41275" cy="11112"/>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3" name="Freeform 159"/>
          <p:cNvSpPr>
            <a:spLocks/>
          </p:cNvSpPr>
          <p:nvPr/>
        </p:nvSpPr>
        <p:spPr bwMode="auto">
          <a:xfrm>
            <a:off x="7421563" y="4779963"/>
            <a:ext cx="53975" cy="20637"/>
          </a:xfrm>
          <a:custGeom>
            <a:avLst/>
            <a:gdLst>
              <a:gd name="T0" fmla="*/ 0 w 37"/>
              <a:gd name="T1" fmla="*/ 2147483647 h 14"/>
              <a:gd name="T2" fmla="*/ 2147483647 w 37"/>
              <a:gd name="T3" fmla="*/ 2147483647 h 14"/>
              <a:gd name="T4" fmla="*/ 2147483647 w 37"/>
              <a:gd name="T5" fmla="*/ 0 h 14"/>
              <a:gd name="T6" fmla="*/ 0 60000 65536"/>
              <a:gd name="T7" fmla="*/ 0 60000 65536"/>
              <a:gd name="T8" fmla="*/ 0 60000 65536"/>
            </a:gdLst>
            <a:ahLst/>
            <a:cxnLst>
              <a:cxn ang="T6">
                <a:pos x="T0" y="T1"/>
              </a:cxn>
              <a:cxn ang="T7">
                <a:pos x="T2" y="T3"/>
              </a:cxn>
              <a:cxn ang="T8">
                <a:pos x="T4" y="T5"/>
              </a:cxn>
            </a:cxnLst>
            <a:rect l="0" t="0" r="r" b="b"/>
            <a:pathLst>
              <a:path w="37" h="14">
                <a:moveTo>
                  <a:pt x="0" y="14"/>
                </a:moveTo>
                <a:lnTo>
                  <a:pt x="18" y="7"/>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4" name="Freeform 160"/>
          <p:cNvSpPr>
            <a:spLocks/>
          </p:cNvSpPr>
          <p:nvPr/>
        </p:nvSpPr>
        <p:spPr bwMode="auto">
          <a:xfrm>
            <a:off x="7475538" y="4779963"/>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5" name="Freeform 161"/>
          <p:cNvSpPr>
            <a:spLocks/>
          </p:cNvSpPr>
          <p:nvPr/>
        </p:nvSpPr>
        <p:spPr bwMode="auto">
          <a:xfrm>
            <a:off x="7516813" y="4738688"/>
            <a:ext cx="41275" cy="41275"/>
          </a:xfrm>
          <a:custGeom>
            <a:avLst/>
            <a:gdLst>
              <a:gd name="T0" fmla="*/ 0 w 28"/>
              <a:gd name="T1" fmla="*/ 2147483647 h 28"/>
              <a:gd name="T2" fmla="*/ 2147483647 w 28"/>
              <a:gd name="T3" fmla="*/ 2147483647 h 28"/>
              <a:gd name="T4" fmla="*/ 2147483647 w 28"/>
              <a:gd name="T5" fmla="*/ 2147483647 h 28"/>
              <a:gd name="T6" fmla="*/ 2147483647 w 28"/>
              <a:gd name="T7" fmla="*/ 2147483647 h 28"/>
              <a:gd name="T8" fmla="*/ 2147483647 w 28"/>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28"/>
                </a:moveTo>
                <a:lnTo>
                  <a:pt x="10" y="21"/>
                </a:lnTo>
                <a:lnTo>
                  <a:pt x="10" y="14"/>
                </a:lnTo>
                <a:lnTo>
                  <a:pt x="19"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6" name="Freeform 162"/>
          <p:cNvSpPr>
            <a:spLocks/>
          </p:cNvSpPr>
          <p:nvPr/>
        </p:nvSpPr>
        <p:spPr bwMode="auto">
          <a:xfrm>
            <a:off x="7558088" y="4738688"/>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7" name="Freeform 163"/>
          <p:cNvSpPr>
            <a:spLocks/>
          </p:cNvSpPr>
          <p:nvPr/>
        </p:nvSpPr>
        <p:spPr bwMode="auto">
          <a:xfrm>
            <a:off x="7599363" y="4727575"/>
            <a:ext cx="55562" cy="11113"/>
          </a:xfrm>
          <a:custGeom>
            <a:avLst/>
            <a:gdLst>
              <a:gd name="T0" fmla="*/ 0 w 38"/>
              <a:gd name="T1" fmla="*/ 2147483647 h 7"/>
              <a:gd name="T2" fmla="*/ 2147483647 w 38"/>
              <a:gd name="T3" fmla="*/ 2147483647 h 7"/>
              <a:gd name="T4" fmla="*/ 2147483647 w 38"/>
              <a:gd name="T5" fmla="*/ 0 h 7"/>
              <a:gd name="T6" fmla="*/ 0 60000 65536"/>
              <a:gd name="T7" fmla="*/ 0 60000 65536"/>
              <a:gd name="T8" fmla="*/ 0 60000 65536"/>
            </a:gdLst>
            <a:ahLst/>
            <a:cxnLst>
              <a:cxn ang="T6">
                <a:pos x="T0" y="T1"/>
              </a:cxn>
              <a:cxn ang="T7">
                <a:pos x="T2" y="T3"/>
              </a:cxn>
              <a:cxn ang="T8">
                <a:pos x="T4" y="T5"/>
              </a:cxn>
            </a:cxnLst>
            <a:rect l="0" t="0" r="r" b="b"/>
            <a:pathLst>
              <a:path w="38" h="7">
                <a:moveTo>
                  <a:pt x="0" y="7"/>
                </a:moveTo>
                <a:lnTo>
                  <a:pt x="19" y="7"/>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8" name="Freeform 164"/>
          <p:cNvSpPr>
            <a:spLocks/>
          </p:cNvSpPr>
          <p:nvPr/>
        </p:nvSpPr>
        <p:spPr bwMode="auto">
          <a:xfrm>
            <a:off x="7654925" y="4706938"/>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8"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89" name="Line 165"/>
          <p:cNvSpPr>
            <a:spLocks noChangeShapeType="1"/>
          </p:cNvSpPr>
          <p:nvPr/>
        </p:nvSpPr>
        <p:spPr bwMode="auto">
          <a:xfrm>
            <a:off x="7696200" y="4706938"/>
            <a:ext cx="41275" cy="1587"/>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90" name="Freeform 166"/>
          <p:cNvSpPr>
            <a:spLocks/>
          </p:cNvSpPr>
          <p:nvPr/>
        </p:nvSpPr>
        <p:spPr bwMode="auto">
          <a:xfrm>
            <a:off x="7737475" y="4706938"/>
            <a:ext cx="41275" cy="11112"/>
          </a:xfrm>
          <a:custGeom>
            <a:avLst/>
            <a:gdLst>
              <a:gd name="T0" fmla="*/ 0 w 28"/>
              <a:gd name="T1" fmla="*/ 0 h 7"/>
              <a:gd name="T2" fmla="*/ 2147483647 w 28"/>
              <a:gd name="T3" fmla="*/ 0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9" y="0"/>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1" name="Freeform 167"/>
          <p:cNvSpPr>
            <a:spLocks/>
          </p:cNvSpPr>
          <p:nvPr/>
        </p:nvSpPr>
        <p:spPr bwMode="auto">
          <a:xfrm>
            <a:off x="7778750" y="4718050"/>
            <a:ext cx="53975" cy="0"/>
          </a:xfrm>
          <a:custGeom>
            <a:avLst/>
            <a:gdLst>
              <a:gd name="T0" fmla="*/ 0 w 37"/>
              <a:gd name="T1" fmla="*/ 2147483647 w 37"/>
              <a:gd name="T2" fmla="*/ 2147483647 w 37"/>
              <a:gd name="T3" fmla="*/ 0 60000 65536"/>
              <a:gd name="T4" fmla="*/ 0 60000 65536"/>
              <a:gd name="T5" fmla="*/ 0 60000 65536"/>
            </a:gdLst>
            <a:ahLst/>
            <a:cxnLst>
              <a:cxn ang="T3">
                <a:pos x="T0" y="0"/>
              </a:cxn>
              <a:cxn ang="T4">
                <a:pos x="T1" y="0"/>
              </a:cxn>
              <a:cxn ang="T5">
                <a:pos x="T2" y="0"/>
              </a:cxn>
            </a:cxnLst>
            <a:rect l="0" t="0" r="r" b="b"/>
            <a:pathLst>
              <a:path w="37">
                <a:moveTo>
                  <a:pt x="0" y="0"/>
                </a:moveTo>
                <a:lnTo>
                  <a:pt x="18" y="0"/>
                </a:lnTo>
                <a:lnTo>
                  <a:pt x="37"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2" name="Freeform 168"/>
          <p:cNvSpPr>
            <a:spLocks/>
          </p:cNvSpPr>
          <p:nvPr/>
        </p:nvSpPr>
        <p:spPr bwMode="auto">
          <a:xfrm>
            <a:off x="7832725" y="4718050"/>
            <a:ext cx="41275" cy="9525"/>
          </a:xfrm>
          <a:custGeom>
            <a:avLst/>
            <a:gdLst>
              <a:gd name="T0" fmla="*/ 0 w 28"/>
              <a:gd name="T1" fmla="*/ 0 h 7"/>
              <a:gd name="T2" fmla="*/ 2147483647 w 28"/>
              <a:gd name="T3" fmla="*/ 2147483647 h 7"/>
              <a:gd name="T4" fmla="*/ 2147483647 w 28"/>
              <a:gd name="T5" fmla="*/ 2147483647 h 7"/>
              <a:gd name="T6" fmla="*/ 0 60000 65536"/>
              <a:gd name="T7" fmla="*/ 0 60000 65536"/>
              <a:gd name="T8" fmla="*/ 0 60000 65536"/>
            </a:gdLst>
            <a:ahLst/>
            <a:cxnLst>
              <a:cxn ang="T6">
                <a:pos x="T0" y="T1"/>
              </a:cxn>
              <a:cxn ang="T7">
                <a:pos x="T2" y="T3"/>
              </a:cxn>
              <a:cxn ang="T8">
                <a:pos x="T4" y="T5"/>
              </a:cxn>
            </a:cxnLst>
            <a:rect l="0" t="0" r="r" b="b"/>
            <a:pathLst>
              <a:path w="28" h="7">
                <a:moveTo>
                  <a:pt x="0" y="0"/>
                </a:moveTo>
                <a:lnTo>
                  <a:pt x="19" y="7"/>
                </a:lnTo>
                <a:lnTo>
                  <a:pt x="28" y="7"/>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3" name="Freeform 169"/>
          <p:cNvSpPr>
            <a:spLocks/>
          </p:cNvSpPr>
          <p:nvPr/>
        </p:nvSpPr>
        <p:spPr bwMode="auto">
          <a:xfrm>
            <a:off x="7874000" y="4706938"/>
            <a:ext cx="41275" cy="20637"/>
          </a:xfrm>
          <a:custGeom>
            <a:avLst/>
            <a:gdLst>
              <a:gd name="T0" fmla="*/ 0 w 28"/>
              <a:gd name="T1" fmla="*/ 2147483647 h 14"/>
              <a:gd name="T2" fmla="*/ 2147483647 w 28"/>
              <a:gd name="T3" fmla="*/ 2147483647 h 14"/>
              <a:gd name="T4" fmla="*/ 2147483647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0" y="14"/>
                </a:moveTo>
                <a:lnTo>
                  <a:pt x="10" y="7"/>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4" name="Freeform 170"/>
          <p:cNvSpPr>
            <a:spLocks/>
          </p:cNvSpPr>
          <p:nvPr/>
        </p:nvSpPr>
        <p:spPr bwMode="auto">
          <a:xfrm>
            <a:off x="7915275" y="4706938"/>
            <a:ext cx="41275" cy="1587"/>
          </a:xfrm>
          <a:custGeom>
            <a:avLst/>
            <a:gdLst>
              <a:gd name="T0" fmla="*/ 0 w 28"/>
              <a:gd name="T1" fmla="*/ 0 h 1587"/>
              <a:gd name="T2" fmla="*/ 2147483647 w 28"/>
              <a:gd name="T3" fmla="*/ 0 h 1587"/>
              <a:gd name="T4" fmla="*/ 2147483647 w 28"/>
              <a:gd name="T5" fmla="*/ 0 h 1587"/>
              <a:gd name="T6" fmla="*/ 0 60000 65536"/>
              <a:gd name="T7" fmla="*/ 0 60000 65536"/>
              <a:gd name="T8" fmla="*/ 0 60000 65536"/>
            </a:gdLst>
            <a:ahLst/>
            <a:cxnLst>
              <a:cxn ang="T6">
                <a:pos x="T0" y="T1"/>
              </a:cxn>
              <a:cxn ang="T7">
                <a:pos x="T2" y="T3"/>
              </a:cxn>
              <a:cxn ang="T8">
                <a:pos x="T4" y="T5"/>
              </a:cxn>
            </a:cxnLst>
            <a:rect l="0" t="0" r="r" b="b"/>
            <a:pathLst>
              <a:path w="28" h="1587">
                <a:moveTo>
                  <a:pt x="0" y="0"/>
                </a:moveTo>
                <a:lnTo>
                  <a:pt x="10"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5" name="Freeform 171"/>
          <p:cNvSpPr>
            <a:spLocks/>
          </p:cNvSpPr>
          <p:nvPr/>
        </p:nvSpPr>
        <p:spPr bwMode="auto">
          <a:xfrm>
            <a:off x="7956550" y="4706938"/>
            <a:ext cx="55563" cy="1587"/>
          </a:xfrm>
          <a:custGeom>
            <a:avLst/>
            <a:gdLst>
              <a:gd name="T0" fmla="*/ 0 w 38"/>
              <a:gd name="T1" fmla="*/ 0 h 1587"/>
              <a:gd name="T2" fmla="*/ 2147483647 w 38"/>
              <a:gd name="T3" fmla="*/ 0 h 1587"/>
              <a:gd name="T4" fmla="*/ 2147483647 w 38"/>
              <a:gd name="T5" fmla="*/ 0 h 1587"/>
              <a:gd name="T6" fmla="*/ 0 60000 65536"/>
              <a:gd name="T7" fmla="*/ 0 60000 65536"/>
              <a:gd name="T8" fmla="*/ 0 60000 65536"/>
            </a:gdLst>
            <a:ahLst/>
            <a:cxnLst>
              <a:cxn ang="T6">
                <a:pos x="T0" y="T1"/>
              </a:cxn>
              <a:cxn ang="T7">
                <a:pos x="T2" y="T3"/>
              </a:cxn>
              <a:cxn ang="T8">
                <a:pos x="T4" y="T5"/>
              </a:cxn>
            </a:cxnLst>
            <a:rect l="0" t="0" r="r" b="b"/>
            <a:pathLst>
              <a:path w="38" h="1587">
                <a:moveTo>
                  <a:pt x="0" y="0"/>
                </a:moveTo>
                <a:lnTo>
                  <a:pt x="19" y="0"/>
                </a:lnTo>
                <a:lnTo>
                  <a:pt x="3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6" name="Line 172"/>
          <p:cNvSpPr>
            <a:spLocks noChangeShapeType="1"/>
          </p:cNvSpPr>
          <p:nvPr/>
        </p:nvSpPr>
        <p:spPr bwMode="auto">
          <a:xfrm>
            <a:off x="8012113" y="4706938"/>
            <a:ext cx="41275" cy="11112"/>
          </a:xfrm>
          <a:prstGeom prst="line">
            <a:avLst/>
          </a:prstGeom>
          <a:noFill/>
          <a:ln w="44450">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797" name="Freeform 173"/>
          <p:cNvSpPr>
            <a:spLocks/>
          </p:cNvSpPr>
          <p:nvPr/>
        </p:nvSpPr>
        <p:spPr bwMode="auto">
          <a:xfrm>
            <a:off x="8053388" y="4718050"/>
            <a:ext cx="41275" cy="20638"/>
          </a:xfrm>
          <a:custGeom>
            <a:avLst/>
            <a:gdLst>
              <a:gd name="T0" fmla="*/ 0 w 28"/>
              <a:gd name="T1" fmla="*/ 0 h 14"/>
              <a:gd name="T2" fmla="*/ 2147483647 w 28"/>
              <a:gd name="T3" fmla="*/ 2147483647 h 14"/>
              <a:gd name="T4" fmla="*/ 2147483647 w 28"/>
              <a:gd name="T5" fmla="*/ 2147483647 h 14"/>
              <a:gd name="T6" fmla="*/ 0 60000 65536"/>
              <a:gd name="T7" fmla="*/ 0 60000 65536"/>
              <a:gd name="T8" fmla="*/ 0 60000 65536"/>
            </a:gdLst>
            <a:ahLst/>
            <a:cxnLst>
              <a:cxn ang="T6">
                <a:pos x="T0" y="T1"/>
              </a:cxn>
              <a:cxn ang="T7">
                <a:pos x="T2" y="T3"/>
              </a:cxn>
              <a:cxn ang="T8">
                <a:pos x="T4" y="T5"/>
              </a:cxn>
            </a:cxnLst>
            <a:rect l="0" t="0" r="r" b="b"/>
            <a:pathLst>
              <a:path w="28" h="14">
                <a:moveTo>
                  <a:pt x="0" y="0"/>
                </a:moveTo>
                <a:lnTo>
                  <a:pt x="9" y="7"/>
                </a:lnTo>
                <a:lnTo>
                  <a:pt x="28" y="14"/>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8" name="Freeform 174"/>
          <p:cNvSpPr>
            <a:spLocks/>
          </p:cNvSpPr>
          <p:nvPr/>
        </p:nvSpPr>
        <p:spPr bwMode="auto">
          <a:xfrm>
            <a:off x="8094663" y="4738688"/>
            <a:ext cx="41275" cy="0"/>
          </a:xfrm>
          <a:custGeom>
            <a:avLst/>
            <a:gdLst>
              <a:gd name="T0" fmla="*/ 0 w 28"/>
              <a:gd name="T1" fmla="*/ 2147483647 w 28"/>
              <a:gd name="T2" fmla="*/ 2147483647 w 28"/>
              <a:gd name="T3" fmla="*/ 0 60000 65536"/>
              <a:gd name="T4" fmla="*/ 0 60000 65536"/>
              <a:gd name="T5" fmla="*/ 0 60000 65536"/>
            </a:gdLst>
            <a:ahLst/>
            <a:cxnLst>
              <a:cxn ang="T3">
                <a:pos x="T0" y="0"/>
              </a:cxn>
              <a:cxn ang="T4">
                <a:pos x="T1" y="0"/>
              </a:cxn>
              <a:cxn ang="T5">
                <a:pos x="T2" y="0"/>
              </a:cxn>
            </a:cxnLst>
            <a:rect l="0" t="0" r="r" b="b"/>
            <a:pathLst>
              <a:path w="28">
                <a:moveTo>
                  <a:pt x="0" y="0"/>
                </a:moveTo>
                <a:lnTo>
                  <a:pt x="9" y="0"/>
                </a:lnTo>
                <a:lnTo>
                  <a:pt x="28" y="0"/>
                </a:lnTo>
              </a:path>
            </a:pathLst>
          </a:custGeom>
          <a:noFill/>
          <a:ln w="4445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99" name="Rectangle 175"/>
          <p:cNvSpPr>
            <a:spLocks noChangeArrowheads="1"/>
          </p:cNvSpPr>
          <p:nvPr/>
        </p:nvSpPr>
        <p:spPr bwMode="auto">
          <a:xfrm>
            <a:off x="381000" y="56705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0.0</a:t>
            </a:r>
          </a:p>
        </p:txBody>
      </p:sp>
      <p:sp>
        <p:nvSpPr>
          <p:cNvPr id="26800" name="Rectangle 176"/>
          <p:cNvSpPr>
            <a:spLocks noChangeArrowheads="1"/>
          </p:cNvSpPr>
          <p:nvPr/>
        </p:nvSpPr>
        <p:spPr bwMode="auto">
          <a:xfrm>
            <a:off x="381000" y="51101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0.5</a:t>
            </a:r>
          </a:p>
        </p:txBody>
      </p:sp>
      <p:sp>
        <p:nvSpPr>
          <p:cNvPr id="26801" name="Rectangle 177"/>
          <p:cNvSpPr>
            <a:spLocks noChangeArrowheads="1"/>
          </p:cNvSpPr>
          <p:nvPr/>
        </p:nvSpPr>
        <p:spPr bwMode="auto">
          <a:xfrm>
            <a:off x="381000" y="45164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1.0</a:t>
            </a:r>
          </a:p>
        </p:txBody>
      </p:sp>
      <p:sp>
        <p:nvSpPr>
          <p:cNvPr id="26802" name="Rectangle 178"/>
          <p:cNvSpPr>
            <a:spLocks noChangeArrowheads="1"/>
          </p:cNvSpPr>
          <p:nvPr/>
        </p:nvSpPr>
        <p:spPr bwMode="auto">
          <a:xfrm>
            <a:off x="381000" y="393382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1.5</a:t>
            </a:r>
          </a:p>
        </p:txBody>
      </p:sp>
      <p:sp>
        <p:nvSpPr>
          <p:cNvPr id="26803" name="Rectangle 179"/>
          <p:cNvSpPr>
            <a:spLocks noChangeArrowheads="1"/>
          </p:cNvSpPr>
          <p:nvPr/>
        </p:nvSpPr>
        <p:spPr bwMode="auto">
          <a:xfrm>
            <a:off x="381000" y="33480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2.0</a:t>
            </a:r>
          </a:p>
        </p:txBody>
      </p:sp>
      <p:sp>
        <p:nvSpPr>
          <p:cNvPr id="26804" name="Rectangle 180"/>
          <p:cNvSpPr>
            <a:spLocks noChangeArrowheads="1"/>
          </p:cNvSpPr>
          <p:nvPr/>
        </p:nvSpPr>
        <p:spPr bwMode="auto">
          <a:xfrm>
            <a:off x="381000" y="27670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2.5</a:t>
            </a:r>
          </a:p>
        </p:txBody>
      </p:sp>
      <p:sp>
        <p:nvSpPr>
          <p:cNvPr id="26805" name="Rectangle 181"/>
          <p:cNvSpPr>
            <a:spLocks noChangeArrowheads="1"/>
          </p:cNvSpPr>
          <p:nvPr/>
        </p:nvSpPr>
        <p:spPr bwMode="auto">
          <a:xfrm>
            <a:off x="381000" y="21971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3.0</a:t>
            </a:r>
          </a:p>
        </p:txBody>
      </p:sp>
      <p:sp>
        <p:nvSpPr>
          <p:cNvPr id="26806" name="Line 182"/>
          <p:cNvSpPr>
            <a:spLocks noChangeShapeType="1"/>
          </p:cNvSpPr>
          <p:nvPr/>
        </p:nvSpPr>
        <p:spPr bwMode="auto">
          <a:xfrm flipV="1">
            <a:off x="2317750"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7" name="Line 183"/>
          <p:cNvSpPr>
            <a:spLocks noChangeShapeType="1"/>
          </p:cNvSpPr>
          <p:nvPr/>
        </p:nvSpPr>
        <p:spPr bwMode="auto">
          <a:xfrm flipV="1">
            <a:off x="3775075"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8" name="Line 184"/>
          <p:cNvSpPr>
            <a:spLocks noChangeShapeType="1"/>
          </p:cNvSpPr>
          <p:nvPr/>
        </p:nvSpPr>
        <p:spPr bwMode="auto">
          <a:xfrm flipV="1">
            <a:off x="5192713" y="2309813"/>
            <a:ext cx="1587"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09" name="Line 185"/>
          <p:cNvSpPr>
            <a:spLocks noChangeShapeType="1"/>
          </p:cNvSpPr>
          <p:nvPr/>
        </p:nvSpPr>
        <p:spPr bwMode="auto">
          <a:xfrm flipV="1">
            <a:off x="6654800" y="2309813"/>
            <a:ext cx="1588" cy="3533775"/>
          </a:xfrm>
          <a:prstGeom prst="line">
            <a:avLst/>
          </a:prstGeom>
          <a:noFill/>
          <a:ln w="14288">
            <a:solidFill>
              <a:schemeClr val="tx2"/>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10" name="Text Box 186"/>
          <p:cNvSpPr txBox="1">
            <a:spLocks noChangeArrowheads="1"/>
          </p:cNvSpPr>
          <p:nvPr/>
        </p:nvSpPr>
        <p:spPr bwMode="auto">
          <a:xfrm>
            <a:off x="987425" y="2382838"/>
            <a:ext cx="12668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Coronair vaatlijden</a:t>
            </a:r>
          </a:p>
        </p:txBody>
      </p:sp>
      <p:sp>
        <p:nvSpPr>
          <p:cNvPr id="26811" name="Text Box 187"/>
          <p:cNvSpPr txBox="1">
            <a:spLocks noChangeArrowheads="1"/>
          </p:cNvSpPr>
          <p:nvPr/>
        </p:nvSpPr>
        <p:spPr bwMode="auto">
          <a:xfrm>
            <a:off x="2635250" y="2382838"/>
            <a:ext cx="9461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Hersen-</a:t>
            </a:r>
          </a:p>
          <a:p>
            <a:r>
              <a:rPr lang="nl-NL" altLang="nl-NL" sz="1600"/>
              <a:t>bloeding</a:t>
            </a:r>
          </a:p>
        </p:txBody>
      </p:sp>
      <p:sp>
        <p:nvSpPr>
          <p:cNvPr id="26812" name="Text Box 188"/>
          <p:cNvSpPr txBox="1">
            <a:spLocks noChangeArrowheads="1"/>
          </p:cNvSpPr>
          <p:nvPr/>
        </p:nvSpPr>
        <p:spPr bwMode="auto">
          <a:xfrm>
            <a:off x="3800475" y="2382838"/>
            <a:ext cx="13541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Overige HVZ</a:t>
            </a:r>
          </a:p>
        </p:txBody>
      </p:sp>
      <p:sp>
        <p:nvSpPr>
          <p:cNvPr id="26813" name="Text Box 189"/>
          <p:cNvSpPr txBox="1">
            <a:spLocks noChangeArrowheads="1"/>
          </p:cNvSpPr>
          <p:nvPr/>
        </p:nvSpPr>
        <p:spPr bwMode="auto">
          <a:xfrm>
            <a:off x="6854825" y="2382838"/>
            <a:ext cx="12049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altLang="nl-NL" sz="1600"/>
              <a:t>Andere oorzaken</a:t>
            </a:r>
          </a:p>
        </p:txBody>
      </p:sp>
      <p:sp>
        <p:nvSpPr>
          <p:cNvPr id="26814" name="Text Box 190"/>
          <p:cNvSpPr txBox="1">
            <a:spLocks noChangeArrowheads="1"/>
          </p:cNvSpPr>
          <p:nvPr/>
        </p:nvSpPr>
        <p:spPr bwMode="auto">
          <a:xfrm>
            <a:off x="5508625" y="2382838"/>
            <a:ext cx="7667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COPD</a:t>
            </a:r>
          </a:p>
        </p:txBody>
      </p:sp>
      <p:sp>
        <p:nvSpPr>
          <p:cNvPr id="26815" name="Text Box 191"/>
          <p:cNvSpPr txBox="1">
            <a:spLocks noChangeArrowheads="1"/>
          </p:cNvSpPr>
          <p:nvPr/>
        </p:nvSpPr>
        <p:spPr bwMode="auto">
          <a:xfrm>
            <a:off x="11652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59%</a:t>
            </a:r>
          </a:p>
        </p:txBody>
      </p:sp>
      <p:sp>
        <p:nvSpPr>
          <p:cNvPr id="26816" name="Text Box 192"/>
          <p:cNvSpPr txBox="1">
            <a:spLocks noChangeArrowheads="1"/>
          </p:cNvSpPr>
          <p:nvPr/>
        </p:nvSpPr>
        <p:spPr bwMode="auto">
          <a:xfrm>
            <a:off x="41243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35%</a:t>
            </a:r>
          </a:p>
        </p:txBody>
      </p:sp>
      <p:sp>
        <p:nvSpPr>
          <p:cNvPr id="26817" name="Text Box 193"/>
          <p:cNvSpPr txBox="1">
            <a:spLocks noChangeArrowheads="1"/>
          </p:cNvSpPr>
          <p:nvPr/>
        </p:nvSpPr>
        <p:spPr bwMode="auto">
          <a:xfrm>
            <a:off x="2743200"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64%</a:t>
            </a:r>
          </a:p>
        </p:txBody>
      </p:sp>
      <p:sp>
        <p:nvSpPr>
          <p:cNvPr id="26818" name="Text Box 194"/>
          <p:cNvSpPr txBox="1">
            <a:spLocks noChangeArrowheads="1"/>
          </p:cNvSpPr>
          <p:nvPr/>
        </p:nvSpPr>
        <p:spPr bwMode="auto">
          <a:xfrm>
            <a:off x="5622925" y="5418138"/>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163</a:t>
            </a:r>
            <a:r>
              <a:rPr lang="en-GB" altLang="nl-NL" sz="1600" b="1"/>
              <a:t>%</a:t>
            </a:r>
          </a:p>
        </p:txBody>
      </p:sp>
      <p:sp>
        <p:nvSpPr>
          <p:cNvPr id="26819" name="Text Box 195"/>
          <p:cNvSpPr txBox="1">
            <a:spLocks noChangeArrowheads="1"/>
          </p:cNvSpPr>
          <p:nvPr/>
        </p:nvSpPr>
        <p:spPr bwMode="auto">
          <a:xfrm>
            <a:off x="7172325" y="5418138"/>
            <a:ext cx="587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b="1">
                <a:ea typeface="Arial Unicode MS" pitchFamily="34" charset="-128"/>
                <a:cs typeface="Arial Unicode MS" pitchFamily="34" charset="-128"/>
              </a:rPr>
              <a:t>–</a:t>
            </a:r>
            <a:r>
              <a:rPr lang="en-GB" altLang="nl-NL" sz="1600" b="1"/>
              <a:t>7%</a:t>
            </a:r>
          </a:p>
        </p:txBody>
      </p:sp>
      <p:sp>
        <p:nvSpPr>
          <p:cNvPr id="26820" name="Text Box 196"/>
          <p:cNvSpPr txBox="1">
            <a:spLocks noChangeArrowheads="1"/>
          </p:cNvSpPr>
          <p:nvPr/>
        </p:nvSpPr>
        <p:spPr bwMode="auto">
          <a:xfrm>
            <a:off x="9493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1" name="Text Box 197"/>
          <p:cNvSpPr txBox="1">
            <a:spLocks noChangeArrowheads="1"/>
          </p:cNvSpPr>
          <p:nvPr/>
        </p:nvSpPr>
        <p:spPr bwMode="auto">
          <a:xfrm>
            <a:off x="24225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2" name="Text Box 198"/>
          <p:cNvSpPr txBox="1">
            <a:spLocks noChangeArrowheads="1"/>
          </p:cNvSpPr>
          <p:nvPr/>
        </p:nvSpPr>
        <p:spPr bwMode="auto">
          <a:xfrm>
            <a:off x="53054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3" name="Text Box 199"/>
          <p:cNvSpPr txBox="1">
            <a:spLocks noChangeArrowheads="1"/>
          </p:cNvSpPr>
          <p:nvPr/>
        </p:nvSpPr>
        <p:spPr bwMode="auto">
          <a:xfrm>
            <a:off x="67913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4" name="Text Box 200"/>
          <p:cNvSpPr txBox="1">
            <a:spLocks noChangeArrowheads="1"/>
          </p:cNvSpPr>
          <p:nvPr/>
        </p:nvSpPr>
        <p:spPr bwMode="auto">
          <a:xfrm>
            <a:off x="3844925" y="5938838"/>
            <a:ext cx="1195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600"/>
              <a:t>1965</a:t>
            </a:r>
            <a:r>
              <a:rPr lang="en-GB" altLang="nl-NL" sz="1600">
                <a:ea typeface="Arial Unicode MS" pitchFamily="34" charset="-128"/>
                <a:cs typeface="Arial Unicode MS" pitchFamily="34" charset="-128"/>
              </a:rPr>
              <a:t>–</a:t>
            </a:r>
            <a:r>
              <a:rPr lang="en-GB" altLang="nl-NL" sz="1600"/>
              <a:t>1998</a:t>
            </a:r>
          </a:p>
        </p:txBody>
      </p:sp>
      <p:sp>
        <p:nvSpPr>
          <p:cNvPr id="26825" name="Text Box 201"/>
          <p:cNvSpPr txBox="1">
            <a:spLocks noChangeArrowheads="1"/>
          </p:cNvSpPr>
          <p:nvPr/>
        </p:nvSpPr>
        <p:spPr bwMode="auto">
          <a:xfrm>
            <a:off x="0" y="6524625"/>
            <a:ext cx="4379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Verschil ten opzichte van 1965</a:t>
            </a:r>
          </a:p>
        </p:txBody>
      </p:sp>
      <p:sp>
        <p:nvSpPr>
          <p:cNvPr id="26826" name="Line 202"/>
          <p:cNvSpPr>
            <a:spLocks noChangeShapeType="1"/>
          </p:cNvSpPr>
          <p:nvPr/>
        </p:nvSpPr>
        <p:spPr bwMode="auto">
          <a:xfrm>
            <a:off x="754063" y="231298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7" name="Line 203"/>
          <p:cNvSpPr>
            <a:spLocks noChangeShapeType="1"/>
          </p:cNvSpPr>
          <p:nvPr/>
        </p:nvSpPr>
        <p:spPr bwMode="auto">
          <a:xfrm>
            <a:off x="769938" y="5832475"/>
            <a:ext cx="9048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8" name="Line 204"/>
          <p:cNvSpPr>
            <a:spLocks noChangeShapeType="1"/>
          </p:cNvSpPr>
          <p:nvPr/>
        </p:nvSpPr>
        <p:spPr bwMode="auto">
          <a:xfrm>
            <a:off x="754063" y="4662488"/>
            <a:ext cx="904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6829" name="Rectangle 207"/>
          <p:cNvSpPr>
            <a:spLocks noGrp="1" noChangeArrowheads="1"/>
          </p:cNvSpPr>
          <p:nvPr>
            <p:ph type="title"/>
          </p:nvPr>
        </p:nvSpPr>
        <p:spPr>
          <a:xfrm>
            <a:off x="685800" y="609600"/>
            <a:ext cx="8001000" cy="1143000"/>
          </a:xfrm>
        </p:spPr>
        <p:txBody>
          <a:bodyPr/>
          <a:lstStyle/>
          <a:p>
            <a:pPr eaLnBrk="1" hangingPunct="1"/>
            <a:r>
              <a:rPr lang="nl-NL" altLang="nl-NL" sz="2800" b="1" smtClean="0">
                <a:solidFill>
                  <a:schemeClr val="tx1"/>
                </a:solidFill>
              </a:rPr>
              <a:t>Wereldwijd: COPD de enige doodsoorzaak die blijft stijgen</a:t>
            </a:r>
          </a:p>
        </p:txBody>
      </p:sp>
      <p:sp>
        <p:nvSpPr>
          <p:cNvPr id="26830" name="Rectangle 206"/>
          <p:cNvSpPr>
            <a:spLocks noChangeArrowheads="1"/>
          </p:cNvSpPr>
          <p:nvPr/>
        </p:nvSpPr>
        <p:spPr bwMode="auto">
          <a:xfrm>
            <a:off x="304800" y="1676400"/>
            <a:ext cx="285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nl-NL" sz="2000"/>
              <a:t>U.S., 1965-1998</a:t>
            </a:r>
            <a:endParaRPr lang="en-GB" altLang="nl-NL" sz="2000"/>
          </a:p>
        </p:txBody>
      </p:sp>
    </p:spTree>
    <p:extLst>
      <p:ext uri="{BB962C8B-B14F-4D97-AF65-F5344CB8AC3E}">
        <p14:creationId xmlns:p14="http://schemas.microsoft.com/office/powerpoint/2010/main" val="10017587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2435225" y="2479675"/>
            <a:ext cx="1565275" cy="1520825"/>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1" name="Oval 3"/>
          <p:cNvSpPr>
            <a:spLocks noChangeArrowheads="1"/>
          </p:cNvSpPr>
          <p:nvPr/>
        </p:nvSpPr>
        <p:spPr bwMode="auto">
          <a:xfrm>
            <a:off x="2638425" y="2655888"/>
            <a:ext cx="1203325" cy="1193800"/>
          </a:xfrm>
          <a:prstGeom prst="ellipse">
            <a:avLst/>
          </a:prstGeom>
          <a:solidFill>
            <a:srgbClr val="DBB18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2" name="Oval 4"/>
          <p:cNvSpPr>
            <a:spLocks noChangeArrowheads="1"/>
          </p:cNvSpPr>
          <p:nvPr/>
        </p:nvSpPr>
        <p:spPr bwMode="auto">
          <a:xfrm>
            <a:off x="2741613" y="2773363"/>
            <a:ext cx="977900" cy="954087"/>
          </a:xfrm>
          <a:prstGeom prst="ellipse">
            <a:avLst/>
          </a:prstGeom>
          <a:solidFill>
            <a:schemeClr val="bg1"/>
          </a:solidFill>
          <a:ln w="190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893" name="Freeform 5"/>
          <p:cNvSpPr>
            <a:spLocks/>
          </p:cNvSpPr>
          <p:nvPr/>
        </p:nvSpPr>
        <p:spPr bwMode="auto">
          <a:xfrm>
            <a:off x="3108325" y="3702050"/>
            <a:ext cx="188913" cy="388938"/>
          </a:xfrm>
          <a:custGeom>
            <a:avLst/>
            <a:gdLst>
              <a:gd name="T0" fmla="*/ 2147483647 w 119"/>
              <a:gd name="T1" fmla="*/ 0 h 245"/>
              <a:gd name="T2" fmla="*/ 2147483647 w 119"/>
              <a:gd name="T3" fmla="*/ 2147483647 h 245"/>
              <a:gd name="T4" fmla="*/ 2147483647 w 119"/>
              <a:gd name="T5" fmla="*/ 2147483647 h 245"/>
              <a:gd name="T6" fmla="*/ 2147483647 w 119"/>
              <a:gd name="T7" fmla="*/ 2147483647 h 245"/>
              <a:gd name="T8" fmla="*/ 2147483647 w 119"/>
              <a:gd name="T9" fmla="*/ 2147483647 h 245"/>
              <a:gd name="T10" fmla="*/ 2147483647 w 119"/>
              <a:gd name="T11" fmla="*/ 2147483647 h 245"/>
              <a:gd name="T12" fmla="*/ 2147483647 w 119"/>
              <a:gd name="T13" fmla="*/ 2147483647 h 245"/>
              <a:gd name="T14" fmla="*/ 2147483647 w 119"/>
              <a:gd name="T15" fmla="*/ 2147483647 h 245"/>
              <a:gd name="T16" fmla="*/ 2147483647 w 119"/>
              <a:gd name="T17" fmla="*/ 0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245">
                <a:moveTo>
                  <a:pt x="56" y="0"/>
                </a:moveTo>
                <a:cubicBezTo>
                  <a:pt x="54" y="14"/>
                  <a:pt x="51" y="60"/>
                  <a:pt x="40" y="79"/>
                </a:cubicBezTo>
                <a:cubicBezTo>
                  <a:pt x="31" y="95"/>
                  <a:pt x="9" y="126"/>
                  <a:pt x="9" y="126"/>
                </a:cubicBezTo>
                <a:cubicBezTo>
                  <a:pt x="14" y="185"/>
                  <a:pt x="0" y="226"/>
                  <a:pt x="56" y="245"/>
                </a:cubicBezTo>
                <a:cubicBezTo>
                  <a:pt x="74" y="242"/>
                  <a:pt x="94" y="245"/>
                  <a:pt x="111" y="237"/>
                </a:cubicBezTo>
                <a:cubicBezTo>
                  <a:pt x="119" y="233"/>
                  <a:pt x="119" y="221"/>
                  <a:pt x="119" y="213"/>
                </a:cubicBezTo>
                <a:cubicBezTo>
                  <a:pt x="119" y="184"/>
                  <a:pt x="116" y="155"/>
                  <a:pt x="111" y="126"/>
                </a:cubicBezTo>
                <a:cubicBezTo>
                  <a:pt x="110" y="122"/>
                  <a:pt x="81" y="17"/>
                  <a:pt x="80" y="16"/>
                </a:cubicBezTo>
                <a:cubicBezTo>
                  <a:pt x="74" y="8"/>
                  <a:pt x="64" y="5"/>
                  <a:pt x="56" y="0"/>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4" name="Freeform 6"/>
          <p:cNvSpPr>
            <a:spLocks/>
          </p:cNvSpPr>
          <p:nvPr/>
        </p:nvSpPr>
        <p:spPr bwMode="auto">
          <a:xfrm>
            <a:off x="3562350" y="2681288"/>
            <a:ext cx="360363" cy="257175"/>
          </a:xfrm>
          <a:custGeom>
            <a:avLst/>
            <a:gdLst>
              <a:gd name="T0" fmla="*/ 0 w 227"/>
              <a:gd name="T1" fmla="*/ 2147483647 h 162"/>
              <a:gd name="T2" fmla="*/ 2147483647 w 227"/>
              <a:gd name="T3" fmla="*/ 2147483647 h 162"/>
              <a:gd name="T4" fmla="*/ 2147483647 w 227"/>
              <a:gd name="T5" fmla="*/ 2147483647 h 162"/>
              <a:gd name="T6" fmla="*/ 2147483647 w 227"/>
              <a:gd name="T7" fmla="*/ 2147483647 h 162"/>
              <a:gd name="T8" fmla="*/ 2147483647 w 227"/>
              <a:gd name="T9" fmla="*/ 2147483647 h 162"/>
              <a:gd name="T10" fmla="*/ 2147483647 w 227"/>
              <a:gd name="T11" fmla="*/ 2147483647 h 162"/>
              <a:gd name="T12" fmla="*/ 2147483647 w 227"/>
              <a:gd name="T13" fmla="*/ 2147483647 h 162"/>
              <a:gd name="T14" fmla="*/ 2147483647 w 227"/>
              <a:gd name="T15" fmla="*/ 2147483647 h 162"/>
              <a:gd name="T16" fmla="*/ 0 w 227"/>
              <a:gd name="T17" fmla="*/ 2147483647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162">
                <a:moveTo>
                  <a:pt x="0" y="146"/>
                </a:moveTo>
                <a:cubicBezTo>
                  <a:pt x="11" y="144"/>
                  <a:pt x="24" y="146"/>
                  <a:pt x="32" y="139"/>
                </a:cubicBezTo>
                <a:cubicBezTo>
                  <a:pt x="64" y="111"/>
                  <a:pt x="58" y="70"/>
                  <a:pt x="87" y="44"/>
                </a:cubicBezTo>
                <a:cubicBezTo>
                  <a:pt x="121" y="14"/>
                  <a:pt x="125" y="15"/>
                  <a:pt x="158" y="4"/>
                </a:cubicBezTo>
                <a:cubicBezTo>
                  <a:pt x="219" y="14"/>
                  <a:pt x="227" y="0"/>
                  <a:pt x="197" y="91"/>
                </a:cubicBezTo>
                <a:cubicBezTo>
                  <a:pt x="189" y="116"/>
                  <a:pt x="126" y="123"/>
                  <a:pt x="126" y="123"/>
                </a:cubicBezTo>
                <a:cubicBezTo>
                  <a:pt x="93" y="146"/>
                  <a:pt x="115" y="134"/>
                  <a:pt x="79" y="146"/>
                </a:cubicBezTo>
                <a:cubicBezTo>
                  <a:pt x="63" y="151"/>
                  <a:pt x="32" y="162"/>
                  <a:pt x="32" y="162"/>
                </a:cubicBezTo>
                <a:cubicBezTo>
                  <a:pt x="4" y="153"/>
                  <a:pt x="14" y="160"/>
                  <a:pt x="0" y="146"/>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5" name="Freeform 7"/>
          <p:cNvSpPr>
            <a:spLocks/>
          </p:cNvSpPr>
          <p:nvPr/>
        </p:nvSpPr>
        <p:spPr bwMode="auto">
          <a:xfrm>
            <a:off x="2535238" y="2638425"/>
            <a:ext cx="312737" cy="422275"/>
          </a:xfrm>
          <a:custGeom>
            <a:avLst/>
            <a:gdLst>
              <a:gd name="T0" fmla="*/ 2147483647 w 197"/>
              <a:gd name="T1" fmla="*/ 2147483647 h 266"/>
              <a:gd name="T2" fmla="*/ 2147483647 w 197"/>
              <a:gd name="T3" fmla="*/ 2147483647 h 266"/>
              <a:gd name="T4" fmla="*/ 2147483647 w 197"/>
              <a:gd name="T5" fmla="*/ 2147483647 h 266"/>
              <a:gd name="T6" fmla="*/ 2147483647 w 197"/>
              <a:gd name="T7" fmla="*/ 0 h 266"/>
              <a:gd name="T8" fmla="*/ 0 w 197"/>
              <a:gd name="T9" fmla="*/ 2147483647 h 266"/>
              <a:gd name="T10" fmla="*/ 2147483647 w 197"/>
              <a:gd name="T11" fmla="*/ 2147483647 h 266"/>
              <a:gd name="T12" fmla="*/ 2147483647 w 197"/>
              <a:gd name="T13" fmla="*/ 2147483647 h 266"/>
              <a:gd name="T14" fmla="*/ 2147483647 w 197"/>
              <a:gd name="T15" fmla="*/ 2147483647 h 266"/>
              <a:gd name="T16" fmla="*/ 2147483647 w 197"/>
              <a:gd name="T17" fmla="*/ 2147483647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 h="266">
                <a:moveTo>
                  <a:pt x="197" y="213"/>
                </a:moveTo>
                <a:cubicBezTo>
                  <a:pt x="174" y="178"/>
                  <a:pt x="165" y="143"/>
                  <a:pt x="157" y="102"/>
                </a:cubicBezTo>
                <a:cubicBezTo>
                  <a:pt x="157" y="101"/>
                  <a:pt x="149" y="46"/>
                  <a:pt x="142" y="39"/>
                </a:cubicBezTo>
                <a:cubicBezTo>
                  <a:pt x="116" y="14"/>
                  <a:pt x="100" y="10"/>
                  <a:pt x="71" y="0"/>
                </a:cubicBezTo>
                <a:cubicBezTo>
                  <a:pt x="13" y="15"/>
                  <a:pt x="12" y="32"/>
                  <a:pt x="0" y="86"/>
                </a:cubicBezTo>
                <a:cubicBezTo>
                  <a:pt x="1" y="88"/>
                  <a:pt x="13" y="132"/>
                  <a:pt x="15" y="134"/>
                </a:cubicBezTo>
                <a:cubicBezTo>
                  <a:pt x="28" y="147"/>
                  <a:pt x="49" y="146"/>
                  <a:pt x="63" y="157"/>
                </a:cubicBezTo>
                <a:cubicBezTo>
                  <a:pt x="89" y="179"/>
                  <a:pt x="101" y="194"/>
                  <a:pt x="134" y="205"/>
                </a:cubicBezTo>
                <a:cubicBezTo>
                  <a:pt x="180" y="237"/>
                  <a:pt x="156" y="266"/>
                  <a:pt x="197" y="213"/>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896" name="Text Box 8"/>
          <p:cNvSpPr txBox="1">
            <a:spLocks noChangeArrowheads="1"/>
          </p:cNvSpPr>
          <p:nvPr/>
        </p:nvSpPr>
        <p:spPr bwMode="auto">
          <a:xfrm>
            <a:off x="152400" y="3017838"/>
            <a:ext cx="89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mucosa</a:t>
            </a:r>
          </a:p>
        </p:txBody>
      </p:sp>
      <p:sp>
        <p:nvSpPr>
          <p:cNvPr id="37897" name="Text Box 9"/>
          <p:cNvSpPr txBox="1">
            <a:spLocks noChangeArrowheads="1"/>
          </p:cNvSpPr>
          <p:nvPr/>
        </p:nvSpPr>
        <p:spPr bwMode="auto">
          <a:xfrm>
            <a:off x="454025" y="2354263"/>
            <a:ext cx="2160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gladspierweefsel</a:t>
            </a:r>
          </a:p>
        </p:txBody>
      </p:sp>
      <p:sp>
        <p:nvSpPr>
          <p:cNvPr id="37898" name="Text Box 10"/>
          <p:cNvSpPr txBox="1">
            <a:spLocks noChangeArrowheads="1"/>
          </p:cNvSpPr>
          <p:nvPr/>
        </p:nvSpPr>
        <p:spPr bwMode="auto">
          <a:xfrm>
            <a:off x="152400" y="3668713"/>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slijmproducerende klier</a:t>
            </a:r>
          </a:p>
        </p:txBody>
      </p:sp>
      <p:sp>
        <p:nvSpPr>
          <p:cNvPr id="37899" name="Text Box 11"/>
          <p:cNvSpPr txBox="1">
            <a:spLocks noChangeArrowheads="1"/>
          </p:cNvSpPr>
          <p:nvPr/>
        </p:nvSpPr>
        <p:spPr bwMode="auto">
          <a:xfrm>
            <a:off x="152400" y="1995488"/>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Normale luchtweg</a:t>
            </a:r>
          </a:p>
        </p:txBody>
      </p:sp>
      <p:sp>
        <p:nvSpPr>
          <p:cNvPr id="37900" name="Line 12"/>
          <p:cNvSpPr>
            <a:spLocks noChangeShapeType="1"/>
          </p:cNvSpPr>
          <p:nvPr/>
        </p:nvSpPr>
        <p:spPr bwMode="auto">
          <a:xfrm flipV="1">
            <a:off x="1981200" y="2573338"/>
            <a:ext cx="1092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1" name="Line 13"/>
          <p:cNvSpPr>
            <a:spLocks noChangeShapeType="1"/>
          </p:cNvSpPr>
          <p:nvPr/>
        </p:nvSpPr>
        <p:spPr bwMode="auto">
          <a:xfrm>
            <a:off x="1885950" y="3211513"/>
            <a:ext cx="811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2" name="Line 14"/>
          <p:cNvSpPr>
            <a:spLocks noChangeShapeType="1"/>
          </p:cNvSpPr>
          <p:nvPr/>
        </p:nvSpPr>
        <p:spPr bwMode="auto">
          <a:xfrm>
            <a:off x="2133600" y="3868738"/>
            <a:ext cx="10668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03" name="Line 15"/>
          <p:cNvSpPr>
            <a:spLocks noChangeShapeType="1"/>
          </p:cNvSpPr>
          <p:nvPr/>
        </p:nvSpPr>
        <p:spPr bwMode="auto">
          <a:xfrm>
            <a:off x="3200400" y="4202113"/>
            <a:ext cx="0" cy="7334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37904" name="Group 16"/>
          <p:cNvGrpSpPr>
            <a:grpSpLocks/>
          </p:cNvGrpSpPr>
          <p:nvPr/>
        </p:nvGrpSpPr>
        <p:grpSpPr bwMode="auto">
          <a:xfrm>
            <a:off x="152400" y="4675188"/>
            <a:ext cx="3787775" cy="2106612"/>
            <a:chOff x="88" y="2945"/>
            <a:chExt cx="2386" cy="1327"/>
          </a:xfrm>
        </p:grpSpPr>
        <p:sp>
          <p:nvSpPr>
            <p:cNvPr id="37911" name="Text Box 17"/>
            <p:cNvSpPr txBox="1">
              <a:spLocks noChangeArrowheads="1"/>
            </p:cNvSpPr>
            <p:nvPr/>
          </p:nvSpPr>
          <p:spPr bwMode="auto">
            <a:xfrm>
              <a:off x="88" y="2945"/>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Chronische</a:t>
              </a:r>
              <a:r>
                <a:rPr lang="nl-NL" altLang="nl-NL"/>
                <a:t> </a:t>
              </a:r>
              <a:r>
                <a:rPr lang="nl-NL" altLang="nl-NL" b="1"/>
                <a:t>bronchitis</a:t>
              </a:r>
            </a:p>
          </p:txBody>
        </p:sp>
        <p:sp>
          <p:nvSpPr>
            <p:cNvPr id="37912" name="Oval 18"/>
            <p:cNvSpPr>
              <a:spLocks noChangeArrowheads="1"/>
            </p:cNvSpPr>
            <p:nvPr/>
          </p:nvSpPr>
          <p:spPr bwMode="auto">
            <a:xfrm>
              <a:off x="1488" y="3162"/>
              <a:ext cx="986" cy="958"/>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913" name="Text Box 19"/>
            <p:cNvSpPr txBox="1">
              <a:spLocks noChangeArrowheads="1"/>
            </p:cNvSpPr>
            <p:nvPr/>
          </p:nvSpPr>
          <p:spPr bwMode="auto">
            <a:xfrm>
              <a:off x="96" y="3903"/>
              <a:ext cx="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mucus</a:t>
              </a:r>
            </a:p>
          </p:txBody>
        </p:sp>
        <p:sp>
          <p:nvSpPr>
            <p:cNvPr id="37914" name="Text Box 20"/>
            <p:cNvSpPr txBox="1">
              <a:spLocks noChangeArrowheads="1"/>
            </p:cNvSpPr>
            <p:nvPr/>
          </p:nvSpPr>
          <p:spPr bwMode="auto">
            <a:xfrm>
              <a:off x="96" y="3213"/>
              <a:ext cx="128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toename grootte slijmproducerende klieren</a:t>
              </a:r>
            </a:p>
          </p:txBody>
        </p:sp>
        <p:grpSp>
          <p:nvGrpSpPr>
            <p:cNvPr id="37915" name="Group 21"/>
            <p:cNvGrpSpPr>
              <a:grpSpLocks/>
            </p:cNvGrpSpPr>
            <p:nvPr/>
          </p:nvGrpSpPr>
          <p:grpSpPr bwMode="auto">
            <a:xfrm>
              <a:off x="1603" y="3269"/>
              <a:ext cx="758" cy="752"/>
              <a:chOff x="2314" y="3185"/>
              <a:chExt cx="758" cy="752"/>
            </a:xfrm>
          </p:grpSpPr>
          <p:sp>
            <p:nvSpPr>
              <p:cNvPr id="37922" name="Oval 22"/>
              <p:cNvSpPr>
                <a:spLocks noChangeArrowheads="1"/>
              </p:cNvSpPr>
              <p:nvPr/>
            </p:nvSpPr>
            <p:spPr bwMode="auto">
              <a:xfrm>
                <a:off x="2314" y="3185"/>
                <a:ext cx="758" cy="752"/>
              </a:xfrm>
              <a:prstGeom prst="ellipse">
                <a:avLst/>
              </a:prstGeom>
              <a:solidFill>
                <a:srgbClr val="DBB18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7923" name="Freeform 23"/>
              <p:cNvSpPr>
                <a:spLocks/>
              </p:cNvSpPr>
              <p:nvPr/>
            </p:nvSpPr>
            <p:spPr bwMode="auto">
              <a:xfrm>
                <a:off x="2464" y="3302"/>
                <a:ext cx="464" cy="490"/>
              </a:xfrm>
              <a:custGeom>
                <a:avLst/>
                <a:gdLst>
                  <a:gd name="T0" fmla="*/ 183 w 464"/>
                  <a:gd name="T1" fmla="*/ 40 h 490"/>
                  <a:gd name="T2" fmla="*/ 254 w 464"/>
                  <a:gd name="T3" fmla="*/ 17 h 490"/>
                  <a:gd name="T4" fmla="*/ 302 w 464"/>
                  <a:gd name="T5" fmla="*/ 88 h 490"/>
                  <a:gd name="T6" fmla="*/ 317 w 464"/>
                  <a:gd name="T7" fmla="*/ 111 h 490"/>
                  <a:gd name="T8" fmla="*/ 365 w 464"/>
                  <a:gd name="T9" fmla="*/ 127 h 490"/>
                  <a:gd name="T10" fmla="*/ 388 w 464"/>
                  <a:gd name="T11" fmla="*/ 143 h 490"/>
                  <a:gd name="T12" fmla="*/ 412 w 464"/>
                  <a:gd name="T13" fmla="*/ 151 h 490"/>
                  <a:gd name="T14" fmla="*/ 444 w 464"/>
                  <a:gd name="T15" fmla="*/ 198 h 490"/>
                  <a:gd name="T16" fmla="*/ 428 w 464"/>
                  <a:gd name="T17" fmla="*/ 325 h 490"/>
                  <a:gd name="T18" fmla="*/ 357 w 464"/>
                  <a:gd name="T19" fmla="*/ 348 h 490"/>
                  <a:gd name="T20" fmla="*/ 333 w 464"/>
                  <a:gd name="T21" fmla="*/ 356 h 490"/>
                  <a:gd name="T22" fmla="*/ 286 w 464"/>
                  <a:gd name="T23" fmla="*/ 419 h 490"/>
                  <a:gd name="T24" fmla="*/ 231 w 464"/>
                  <a:gd name="T25" fmla="*/ 474 h 490"/>
                  <a:gd name="T26" fmla="*/ 183 w 464"/>
                  <a:gd name="T27" fmla="*/ 490 h 490"/>
                  <a:gd name="T28" fmla="*/ 136 w 464"/>
                  <a:gd name="T29" fmla="*/ 364 h 490"/>
                  <a:gd name="T30" fmla="*/ 89 w 464"/>
                  <a:gd name="T31" fmla="*/ 317 h 490"/>
                  <a:gd name="T32" fmla="*/ 41 w 464"/>
                  <a:gd name="T33" fmla="*/ 301 h 490"/>
                  <a:gd name="T34" fmla="*/ 18 w 464"/>
                  <a:gd name="T35" fmla="*/ 285 h 490"/>
                  <a:gd name="T36" fmla="*/ 2 w 464"/>
                  <a:gd name="T37" fmla="*/ 238 h 490"/>
                  <a:gd name="T38" fmla="*/ 10 w 464"/>
                  <a:gd name="T39" fmla="*/ 198 h 490"/>
                  <a:gd name="T40" fmla="*/ 104 w 464"/>
                  <a:gd name="T41" fmla="*/ 175 h 490"/>
                  <a:gd name="T42" fmla="*/ 183 w 464"/>
                  <a:gd name="T43" fmla="*/ 40 h 4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4" h="490">
                    <a:moveTo>
                      <a:pt x="183" y="40"/>
                    </a:moveTo>
                    <a:cubicBezTo>
                      <a:pt x="197" y="0"/>
                      <a:pt x="215" y="9"/>
                      <a:pt x="254" y="17"/>
                    </a:cubicBezTo>
                    <a:cubicBezTo>
                      <a:pt x="274" y="46"/>
                      <a:pt x="285" y="61"/>
                      <a:pt x="302" y="88"/>
                    </a:cubicBezTo>
                    <a:cubicBezTo>
                      <a:pt x="307" y="96"/>
                      <a:pt x="308" y="108"/>
                      <a:pt x="317" y="111"/>
                    </a:cubicBezTo>
                    <a:cubicBezTo>
                      <a:pt x="333" y="116"/>
                      <a:pt x="365" y="127"/>
                      <a:pt x="365" y="127"/>
                    </a:cubicBezTo>
                    <a:cubicBezTo>
                      <a:pt x="373" y="132"/>
                      <a:pt x="380" y="139"/>
                      <a:pt x="388" y="143"/>
                    </a:cubicBezTo>
                    <a:cubicBezTo>
                      <a:pt x="396" y="147"/>
                      <a:pt x="406" y="145"/>
                      <a:pt x="412" y="151"/>
                    </a:cubicBezTo>
                    <a:cubicBezTo>
                      <a:pt x="426" y="164"/>
                      <a:pt x="444" y="198"/>
                      <a:pt x="444" y="198"/>
                    </a:cubicBezTo>
                    <a:cubicBezTo>
                      <a:pt x="457" y="236"/>
                      <a:pt x="464" y="297"/>
                      <a:pt x="428" y="325"/>
                    </a:cubicBezTo>
                    <a:cubicBezTo>
                      <a:pt x="408" y="340"/>
                      <a:pt x="381" y="340"/>
                      <a:pt x="357" y="348"/>
                    </a:cubicBezTo>
                    <a:cubicBezTo>
                      <a:pt x="349" y="351"/>
                      <a:pt x="333" y="356"/>
                      <a:pt x="333" y="356"/>
                    </a:cubicBezTo>
                    <a:cubicBezTo>
                      <a:pt x="306" y="375"/>
                      <a:pt x="305" y="392"/>
                      <a:pt x="286" y="419"/>
                    </a:cubicBezTo>
                    <a:cubicBezTo>
                      <a:pt x="275" y="452"/>
                      <a:pt x="278" y="458"/>
                      <a:pt x="231" y="474"/>
                    </a:cubicBezTo>
                    <a:cubicBezTo>
                      <a:pt x="215" y="479"/>
                      <a:pt x="183" y="490"/>
                      <a:pt x="183" y="490"/>
                    </a:cubicBezTo>
                    <a:cubicBezTo>
                      <a:pt x="108" y="471"/>
                      <a:pt x="166" y="442"/>
                      <a:pt x="136" y="364"/>
                    </a:cubicBezTo>
                    <a:cubicBezTo>
                      <a:pt x="128" y="343"/>
                      <a:pt x="105" y="333"/>
                      <a:pt x="89" y="317"/>
                    </a:cubicBezTo>
                    <a:cubicBezTo>
                      <a:pt x="77" y="305"/>
                      <a:pt x="41" y="301"/>
                      <a:pt x="41" y="301"/>
                    </a:cubicBezTo>
                    <a:cubicBezTo>
                      <a:pt x="33" y="296"/>
                      <a:pt x="23" y="293"/>
                      <a:pt x="18" y="285"/>
                    </a:cubicBezTo>
                    <a:cubicBezTo>
                      <a:pt x="9" y="271"/>
                      <a:pt x="2" y="238"/>
                      <a:pt x="2" y="238"/>
                    </a:cubicBezTo>
                    <a:cubicBezTo>
                      <a:pt x="5" y="225"/>
                      <a:pt x="0" y="208"/>
                      <a:pt x="10" y="198"/>
                    </a:cubicBezTo>
                    <a:cubicBezTo>
                      <a:pt x="24" y="184"/>
                      <a:pt x="87" y="178"/>
                      <a:pt x="104" y="175"/>
                    </a:cubicBezTo>
                    <a:cubicBezTo>
                      <a:pt x="161" y="156"/>
                      <a:pt x="155" y="85"/>
                      <a:pt x="183" y="40"/>
                    </a:cubicBezTo>
                    <a:close/>
                  </a:path>
                </a:pathLst>
              </a:custGeom>
              <a:solidFill>
                <a:schemeClr val="bg1"/>
              </a:solidFill>
              <a:ln w="19050" cap="flat" cmpd="sng">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7916" name="Freeform 24"/>
            <p:cNvSpPr>
              <a:spLocks/>
            </p:cNvSpPr>
            <p:nvPr/>
          </p:nvSpPr>
          <p:spPr bwMode="auto">
            <a:xfrm>
              <a:off x="1815" y="3445"/>
              <a:ext cx="412" cy="336"/>
            </a:xfrm>
            <a:custGeom>
              <a:avLst/>
              <a:gdLst>
                <a:gd name="T0" fmla="*/ 91 w 478"/>
                <a:gd name="T1" fmla="*/ 13 h 532"/>
                <a:gd name="T2" fmla="*/ 25 w 478"/>
                <a:gd name="T3" fmla="*/ 21 h 532"/>
                <a:gd name="T4" fmla="*/ 15 w 478"/>
                <a:gd name="T5" fmla="*/ 45 h 532"/>
                <a:gd name="T6" fmla="*/ 0 w 478"/>
                <a:gd name="T7" fmla="*/ 73 h 532"/>
                <a:gd name="T8" fmla="*/ 46 w 478"/>
                <a:gd name="T9" fmla="*/ 95 h 532"/>
                <a:gd name="T10" fmla="*/ 66 w 478"/>
                <a:gd name="T11" fmla="*/ 111 h 532"/>
                <a:gd name="T12" fmla="*/ 85 w 478"/>
                <a:gd name="T13" fmla="*/ 119 h 532"/>
                <a:gd name="T14" fmla="*/ 115 w 478"/>
                <a:gd name="T15" fmla="*/ 133 h 532"/>
                <a:gd name="T16" fmla="*/ 182 w 478"/>
                <a:gd name="T17" fmla="*/ 119 h 532"/>
                <a:gd name="T18" fmla="*/ 187 w 478"/>
                <a:gd name="T19" fmla="*/ 105 h 532"/>
                <a:gd name="T20" fmla="*/ 272 w 478"/>
                <a:gd name="T21" fmla="*/ 99 h 532"/>
                <a:gd name="T22" fmla="*/ 288 w 478"/>
                <a:gd name="T23" fmla="*/ 57 h 532"/>
                <a:gd name="T24" fmla="*/ 242 w 478"/>
                <a:gd name="T25" fmla="*/ 49 h 532"/>
                <a:gd name="T26" fmla="*/ 202 w 478"/>
                <a:gd name="T27" fmla="*/ 18 h 532"/>
                <a:gd name="T28" fmla="*/ 172 w 478"/>
                <a:gd name="T29" fmla="*/ 7 h 532"/>
                <a:gd name="T30" fmla="*/ 91 w 478"/>
                <a:gd name="T31" fmla="*/ 13 h 5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8" h="532">
                  <a:moveTo>
                    <a:pt x="142" y="53"/>
                  </a:moveTo>
                  <a:cubicBezTo>
                    <a:pt x="106" y="77"/>
                    <a:pt x="84" y="77"/>
                    <a:pt x="39" y="84"/>
                  </a:cubicBezTo>
                  <a:cubicBezTo>
                    <a:pt x="13" y="123"/>
                    <a:pt x="15" y="130"/>
                    <a:pt x="23" y="179"/>
                  </a:cubicBezTo>
                  <a:cubicBezTo>
                    <a:pt x="18" y="222"/>
                    <a:pt x="13" y="250"/>
                    <a:pt x="0" y="289"/>
                  </a:cubicBezTo>
                  <a:cubicBezTo>
                    <a:pt x="14" y="358"/>
                    <a:pt x="19" y="343"/>
                    <a:pt x="71" y="376"/>
                  </a:cubicBezTo>
                  <a:cubicBezTo>
                    <a:pt x="89" y="483"/>
                    <a:pt x="61" y="387"/>
                    <a:pt x="102" y="439"/>
                  </a:cubicBezTo>
                  <a:cubicBezTo>
                    <a:pt x="133" y="478"/>
                    <a:pt x="82" y="454"/>
                    <a:pt x="134" y="471"/>
                  </a:cubicBezTo>
                  <a:cubicBezTo>
                    <a:pt x="155" y="503"/>
                    <a:pt x="145" y="514"/>
                    <a:pt x="181" y="526"/>
                  </a:cubicBezTo>
                  <a:cubicBezTo>
                    <a:pt x="256" y="518"/>
                    <a:pt x="264" y="532"/>
                    <a:pt x="284" y="471"/>
                  </a:cubicBezTo>
                  <a:cubicBezTo>
                    <a:pt x="287" y="453"/>
                    <a:pt x="279" y="429"/>
                    <a:pt x="292" y="416"/>
                  </a:cubicBezTo>
                  <a:cubicBezTo>
                    <a:pt x="292" y="416"/>
                    <a:pt x="424" y="392"/>
                    <a:pt x="426" y="392"/>
                  </a:cubicBezTo>
                  <a:cubicBezTo>
                    <a:pt x="478" y="356"/>
                    <a:pt x="463" y="286"/>
                    <a:pt x="449" y="226"/>
                  </a:cubicBezTo>
                  <a:cubicBezTo>
                    <a:pt x="443" y="201"/>
                    <a:pt x="378" y="195"/>
                    <a:pt x="378" y="195"/>
                  </a:cubicBezTo>
                  <a:cubicBezTo>
                    <a:pt x="404" y="117"/>
                    <a:pt x="381" y="88"/>
                    <a:pt x="315" y="69"/>
                  </a:cubicBezTo>
                  <a:cubicBezTo>
                    <a:pt x="298" y="57"/>
                    <a:pt x="288" y="31"/>
                    <a:pt x="268" y="29"/>
                  </a:cubicBezTo>
                  <a:cubicBezTo>
                    <a:pt x="116" y="14"/>
                    <a:pt x="116" y="0"/>
                    <a:pt x="142" y="53"/>
                  </a:cubicBezTo>
                  <a:close/>
                </a:path>
              </a:pathLst>
            </a:custGeom>
            <a:solidFill>
              <a:srgbClr val="9CAA3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7" name="Freeform 25"/>
            <p:cNvSpPr>
              <a:spLocks/>
            </p:cNvSpPr>
            <p:nvPr/>
          </p:nvSpPr>
          <p:spPr bwMode="auto">
            <a:xfrm>
              <a:off x="1435" y="3205"/>
              <a:ext cx="438" cy="426"/>
            </a:xfrm>
            <a:custGeom>
              <a:avLst/>
              <a:gdLst>
                <a:gd name="T0" fmla="*/ 335 w 438"/>
                <a:gd name="T1" fmla="*/ 205 h 426"/>
                <a:gd name="T2" fmla="*/ 367 w 438"/>
                <a:gd name="T3" fmla="*/ 158 h 426"/>
                <a:gd name="T4" fmla="*/ 414 w 438"/>
                <a:gd name="T5" fmla="*/ 126 h 426"/>
                <a:gd name="T6" fmla="*/ 430 w 438"/>
                <a:gd name="T7" fmla="*/ 79 h 426"/>
                <a:gd name="T8" fmla="*/ 438 w 438"/>
                <a:gd name="T9" fmla="*/ 55 h 426"/>
                <a:gd name="T10" fmla="*/ 351 w 438"/>
                <a:gd name="T11" fmla="*/ 0 h 426"/>
                <a:gd name="T12" fmla="*/ 162 w 438"/>
                <a:gd name="T13" fmla="*/ 55 h 426"/>
                <a:gd name="T14" fmla="*/ 83 w 438"/>
                <a:gd name="T15" fmla="*/ 126 h 426"/>
                <a:gd name="T16" fmla="*/ 35 w 438"/>
                <a:gd name="T17" fmla="*/ 221 h 426"/>
                <a:gd name="T18" fmla="*/ 20 w 438"/>
                <a:gd name="T19" fmla="*/ 268 h 426"/>
                <a:gd name="T20" fmla="*/ 59 w 438"/>
                <a:gd name="T21" fmla="*/ 426 h 426"/>
                <a:gd name="T22" fmla="*/ 154 w 438"/>
                <a:gd name="T23" fmla="*/ 418 h 426"/>
                <a:gd name="T24" fmla="*/ 185 w 438"/>
                <a:gd name="T25" fmla="*/ 379 h 426"/>
                <a:gd name="T26" fmla="*/ 217 w 438"/>
                <a:gd name="T27" fmla="*/ 331 h 426"/>
                <a:gd name="T28" fmla="*/ 233 w 438"/>
                <a:gd name="T29" fmla="*/ 284 h 426"/>
                <a:gd name="T30" fmla="*/ 296 w 438"/>
                <a:gd name="T31" fmla="*/ 229 h 426"/>
                <a:gd name="T32" fmla="*/ 343 w 438"/>
                <a:gd name="T33" fmla="*/ 237 h 426"/>
                <a:gd name="T34" fmla="*/ 335 w 438"/>
                <a:gd name="T35" fmla="*/ 205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8" h="426">
                  <a:moveTo>
                    <a:pt x="335" y="205"/>
                  </a:moveTo>
                  <a:cubicBezTo>
                    <a:pt x="348" y="143"/>
                    <a:pt x="328" y="180"/>
                    <a:pt x="367" y="158"/>
                  </a:cubicBezTo>
                  <a:cubicBezTo>
                    <a:pt x="384" y="149"/>
                    <a:pt x="414" y="126"/>
                    <a:pt x="414" y="126"/>
                  </a:cubicBezTo>
                  <a:cubicBezTo>
                    <a:pt x="419" y="110"/>
                    <a:pt x="425" y="95"/>
                    <a:pt x="430" y="79"/>
                  </a:cubicBezTo>
                  <a:cubicBezTo>
                    <a:pt x="433" y="71"/>
                    <a:pt x="438" y="55"/>
                    <a:pt x="438" y="55"/>
                  </a:cubicBezTo>
                  <a:cubicBezTo>
                    <a:pt x="419" y="26"/>
                    <a:pt x="385" y="11"/>
                    <a:pt x="351" y="0"/>
                  </a:cubicBezTo>
                  <a:cubicBezTo>
                    <a:pt x="283" y="9"/>
                    <a:pt x="226" y="33"/>
                    <a:pt x="162" y="55"/>
                  </a:cubicBezTo>
                  <a:cubicBezTo>
                    <a:pt x="144" y="81"/>
                    <a:pt x="112" y="116"/>
                    <a:pt x="83" y="126"/>
                  </a:cubicBezTo>
                  <a:cubicBezTo>
                    <a:pt x="43" y="185"/>
                    <a:pt x="56" y="157"/>
                    <a:pt x="35" y="221"/>
                  </a:cubicBezTo>
                  <a:cubicBezTo>
                    <a:pt x="30" y="237"/>
                    <a:pt x="20" y="268"/>
                    <a:pt x="20" y="268"/>
                  </a:cubicBezTo>
                  <a:cubicBezTo>
                    <a:pt x="23" y="320"/>
                    <a:pt x="0" y="406"/>
                    <a:pt x="59" y="426"/>
                  </a:cubicBezTo>
                  <a:cubicBezTo>
                    <a:pt x="91" y="423"/>
                    <a:pt x="123" y="424"/>
                    <a:pt x="154" y="418"/>
                  </a:cubicBezTo>
                  <a:cubicBezTo>
                    <a:pt x="183" y="412"/>
                    <a:pt x="174" y="398"/>
                    <a:pt x="185" y="379"/>
                  </a:cubicBezTo>
                  <a:cubicBezTo>
                    <a:pt x="194" y="362"/>
                    <a:pt x="206" y="347"/>
                    <a:pt x="217" y="331"/>
                  </a:cubicBezTo>
                  <a:cubicBezTo>
                    <a:pt x="226" y="317"/>
                    <a:pt x="224" y="298"/>
                    <a:pt x="233" y="284"/>
                  </a:cubicBezTo>
                  <a:cubicBezTo>
                    <a:pt x="248" y="260"/>
                    <a:pt x="296" y="229"/>
                    <a:pt x="296" y="229"/>
                  </a:cubicBezTo>
                  <a:cubicBezTo>
                    <a:pt x="302" y="233"/>
                    <a:pt x="332" y="260"/>
                    <a:pt x="343" y="237"/>
                  </a:cubicBezTo>
                  <a:cubicBezTo>
                    <a:pt x="348" y="227"/>
                    <a:pt x="335" y="216"/>
                    <a:pt x="335" y="205"/>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8" name="Freeform 26"/>
            <p:cNvSpPr>
              <a:spLocks/>
            </p:cNvSpPr>
            <p:nvPr/>
          </p:nvSpPr>
          <p:spPr bwMode="auto">
            <a:xfrm>
              <a:off x="2159" y="3244"/>
              <a:ext cx="313" cy="308"/>
            </a:xfrm>
            <a:custGeom>
              <a:avLst/>
              <a:gdLst>
                <a:gd name="T0" fmla="*/ 46 w 313"/>
                <a:gd name="T1" fmla="*/ 198 h 308"/>
                <a:gd name="T2" fmla="*/ 30 w 313"/>
                <a:gd name="T3" fmla="*/ 87 h 308"/>
                <a:gd name="T4" fmla="*/ 46 w 313"/>
                <a:gd name="T5" fmla="*/ 0 h 308"/>
                <a:gd name="T6" fmla="*/ 180 w 313"/>
                <a:gd name="T7" fmla="*/ 32 h 308"/>
                <a:gd name="T8" fmla="*/ 228 w 313"/>
                <a:gd name="T9" fmla="*/ 48 h 308"/>
                <a:gd name="T10" fmla="*/ 251 w 313"/>
                <a:gd name="T11" fmla="*/ 56 h 308"/>
                <a:gd name="T12" fmla="*/ 291 w 313"/>
                <a:gd name="T13" fmla="*/ 127 h 308"/>
                <a:gd name="T14" fmla="*/ 307 w 313"/>
                <a:gd name="T15" fmla="*/ 174 h 308"/>
                <a:gd name="T16" fmla="*/ 251 w 313"/>
                <a:gd name="T17" fmla="*/ 308 h 308"/>
                <a:gd name="T18" fmla="*/ 220 w 313"/>
                <a:gd name="T19" fmla="*/ 300 h 308"/>
                <a:gd name="T20" fmla="*/ 196 w 313"/>
                <a:gd name="T21" fmla="*/ 253 h 308"/>
                <a:gd name="T22" fmla="*/ 141 w 313"/>
                <a:gd name="T23" fmla="*/ 190 h 308"/>
                <a:gd name="T24" fmla="*/ 78 w 313"/>
                <a:gd name="T25" fmla="*/ 198 h 308"/>
                <a:gd name="T26" fmla="*/ 54 w 313"/>
                <a:gd name="T27" fmla="*/ 213 h 308"/>
                <a:gd name="T28" fmla="*/ 46 w 313"/>
                <a:gd name="T29" fmla="*/ 198 h 3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3" h="308">
                  <a:moveTo>
                    <a:pt x="46" y="198"/>
                  </a:moveTo>
                  <a:cubicBezTo>
                    <a:pt x="101" y="162"/>
                    <a:pt x="95" y="103"/>
                    <a:pt x="30" y="87"/>
                  </a:cubicBezTo>
                  <a:cubicBezTo>
                    <a:pt x="14" y="38"/>
                    <a:pt x="0" y="31"/>
                    <a:pt x="46" y="0"/>
                  </a:cubicBezTo>
                  <a:cubicBezTo>
                    <a:pt x="152" y="10"/>
                    <a:pt x="112" y="1"/>
                    <a:pt x="180" y="32"/>
                  </a:cubicBezTo>
                  <a:cubicBezTo>
                    <a:pt x="195" y="39"/>
                    <a:pt x="212" y="43"/>
                    <a:pt x="228" y="48"/>
                  </a:cubicBezTo>
                  <a:cubicBezTo>
                    <a:pt x="236" y="51"/>
                    <a:pt x="251" y="56"/>
                    <a:pt x="251" y="56"/>
                  </a:cubicBezTo>
                  <a:cubicBezTo>
                    <a:pt x="287" y="91"/>
                    <a:pt x="271" y="68"/>
                    <a:pt x="291" y="127"/>
                  </a:cubicBezTo>
                  <a:cubicBezTo>
                    <a:pt x="296" y="143"/>
                    <a:pt x="307" y="174"/>
                    <a:pt x="307" y="174"/>
                  </a:cubicBezTo>
                  <a:cubicBezTo>
                    <a:pt x="299" y="265"/>
                    <a:pt x="313" y="267"/>
                    <a:pt x="251" y="308"/>
                  </a:cubicBezTo>
                  <a:cubicBezTo>
                    <a:pt x="241" y="305"/>
                    <a:pt x="229" y="306"/>
                    <a:pt x="220" y="300"/>
                  </a:cubicBezTo>
                  <a:cubicBezTo>
                    <a:pt x="202" y="287"/>
                    <a:pt x="205" y="270"/>
                    <a:pt x="196" y="253"/>
                  </a:cubicBezTo>
                  <a:cubicBezTo>
                    <a:pt x="168" y="203"/>
                    <a:pt x="176" y="213"/>
                    <a:pt x="141" y="190"/>
                  </a:cubicBezTo>
                  <a:cubicBezTo>
                    <a:pt x="120" y="193"/>
                    <a:pt x="98" y="193"/>
                    <a:pt x="78" y="198"/>
                  </a:cubicBezTo>
                  <a:cubicBezTo>
                    <a:pt x="69" y="200"/>
                    <a:pt x="63" y="213"/>
                    <a:pt x="54" y="213"/>
                  </a:cubicBezTo>
                  <a:cubicBezTo>
                    <a:pt x="48" y="213"/>
                    <a:pt x="49" y="203"/>
                    <a:pt x="46" y="198"/>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19" name="Freeform 27"/>
            <p:cNvSpPr>
              <a:spLocks/>
            </p:cNvSpPr>
            <p:nvPr/>
          </p:nvSpPr>
          <p:spPr bwMode="auto">
            <a:xfrm>
              <a:off x="1780" y="3919"/>
              <a:ext cx="410" cy="279"/>
            </a:xfrm>
            <a:custGeom>
              <a:avLst/>
              <a:gdLst>
                <a:gd name="T0" fmla="*/ 211 w 410"/>
                <a:gd name="T1" fmla="*/ 3 h 279"/>
                <a:gd name="T2" fmla="*/ 53 w 410"/>
                <a:gd name="T3" fmla="*/ 82 h 279"/>
                <a:gd name="T4" fmla="*/ 53 w 410"/>
                <a:gd name="T5" fmla="*/ 208 h 279"/>
                <a:gd name="T6" fmla="*/ 69 w 410"/>
                <a:gd name="T7" fmla="*/ 232 h 279"/>
                <a:gd name="T8" fmla="*/ 211 w 410"/>
                <a:gd name="T9" fmla="*/ 279 h 279"/>
                <a:gd name="T10" fmla="*/ 330 w 410"/>
                <a:gd name="T11" fmla="*/ 271 h 279"/>
                <a:gd name="T12" fmla="*/ 393 w 410"/>
                <a:gd name="T13" fmla="*/ 193 h 279"/>
                <a:gd name="T14" fmla="*/ 393 w 410"/>
                <a:gd name="T15" fmla="*/ 129 h 279"/>
                <a:gd name="T16" fmla="*/ 369 w 410"/>
                <a:gd name="T17" fmla="*/ 122 h 279"/>
                <a:gd name="T18" fmla="*/ 322 w 410"/>
                <a:gd name="T19" fmla="*/ 106 h 279"/>
                <a:gd name="T20" fmla="*/ 274 w 410"/>
                <a:gd name="T21" fmla="*/ 90 h 279"/>
                <a:gd name="T22" fmla="*/ 235 w 410"/>
                <a:gd name="T23" fmla="*/ 51 h 279"/>
                <a:gd name="T24" fmla="*/ 211 w 410"/>
                <a:gd name="T25" fmla="*/ 3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0" h="279">
                  <a:moveTo>
                    <a:pt x="211" y="3"/>
                  </a:moveTo>
                  <a:cubicBezTo>
                    <a:pt x="177" y="104"/>
                    <a:pt x="201" y="72"/>
                    <a:pt x="53" y="82"/>
                  </a:cubicBezTo>
                  <a:cubicBezTo>
                    <a:pt x="0" y="100"/>
                    <a:pt x="8" y="179"/>
                    <a:pt x="53" y="208"/>
                  </a:cubicBezTo>
                  <a:cubicBezTo>
                    <a:pt x="58" y="216"/>
                    <a:pt x="61" y="227"/>
                    <a:pt x="69" y="232"/>
                  </a:cubicBezTo>
                  <a:cubicBezTo>
                    <a:pt x="102" y="252"/>
                    <a:pt x="171" y="265"/>
                    <a:pt x="211" y="279"/>
                  </a:cubicBezTo>
                  <a:cubicBezTo>
                    <a:pt x="251" y="276"/>
                    <a:pt x="290" y="275"/>
                    <a:pt x="330" y="271"/>
                  </a:cubicBezTo>
                  <a:cubicBezTo>
                    <a:pt x="369" y="267"/>
                    <a:pt x="374" y="220"/>
                    <a:pt x="393" y="193"/>
                  </a:cubicBezTo>
                  <a:cubicBezTo>
                    <a:pt x="401" y="170"/>
                    <a:pt x="410" y="154"/>
                    <a:pt x="393" y="129"/>
                  </a:cubicBezTo>
                  <a:cubicBezTo>
                    <a:pt x="388" y="122"/>
                    <a:pt x="377" y="125"/>
                    <a:pt x="369" y="122"/>
                  </a:cubicBezTo>
                  <a:cubicBezTo>
                    <a:pt x="353" y="117"/>
                    <a:pt x="338" y="111"/>
                    <a:pt x="322" y="106"/>
                  </a:cubicBezTo>
                  <a:cubicBezTo>
                    <a:pt x="306" y="101"/>
                    <a:pt x="274" y="90"/>
                    <a:pt x="274" y="90"/>
                  </a:cubicBezTo>
                  <a:cubicBezTo>
                    <a:pt x="254" y="76"/>
                    <a:pt x="245" y="74"/>
                    <a:pt x="235" y="51"/>
                  </a:cubicBezTo>
                  <a:cubicBezTo>
                    <a:pt x="212" y="0"/>
                    <a:pt x="237" y="3"/>
                    <a:pt x="211" y="3"/>
                  </a:cubicBezTo>
                  <a:close/>
                </a:path>
              </a:pathLst>
            </a:custGeom>
            <a:solidFill>
              <a:srgbClr val="9CAA36"/>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20" name="Line 28"/>
            <p:cNvSpPr>
              <a:spLocks noChangeShapeType="1"/>
            </p:cNvSpPr>
            <p:nvPr/>
          </p:nvSpPr>
          <p:spPr bwMode="auto">
            <a:xfrm>
              <a:off x="1228" y="3343"/>
              <a:ext cx="308" cy="5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921" name="Line 29"/>
            <p:cNvSpPr>
              <a:spLocks noChangeShapeType="1"/>
            </p:cNvSpPr>
            <p:nvPr/>
          </p:nvSpPr>
          <p:spPr bwMode="auto">
            <a:xfrm rot="1647317" flipV="1">
              <a:off x="856" y="3360"/>
              <a:ext cx="960" cy="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7905" name="Rectangle 30"/>
          <p:cNvSpPr>
            <a:spLocks noGrp="1" noChangeArrowheads="1"/>
          </p:cNvSpPr>
          <p:nvPr>
            <p:ph type="title"/>
          </p:nvPr>
        </p:nvSpPr>
        <p:spPr>
          <a:xfrm>
            <a:off x="228600" y="533400"/>
            <a:ext cx="2895600" cy="1116013"/>
          </a:xfrm>
          <a:extLst>
            <a:ext uri="{909E8E84-426E-40DD-AFC4-6F175D3DCCD1}">
              <a14:hiddenFill xmlns:a14="http://schemas.microsoft.com/office/drawing/2010/main">
                <a:solidFill>
                  <a:srgbClr val="0000FF"/>
                </a:solidFill>
              </a14:hiddenFill>
            </a:ext>
          </a:extLst>
        </p:spPr>
        <p:txBody>
          <a:bodyPr lIns="0" tIns="54000" rIns="108000" bIns="0" anchor="b"/>
          <a:lstStyle/>
          <a:p>
            <a:pPr algn="l" eaLnBrk="1" hangingPunct="1"/>
            <a:r>
              <a:rPr lang="nl-NL" altLang="nl-NL" sz="2800" b="1" smtClean="0">
                <a:solidFill>
                  <a:srgbClr val="003399"/>
                </a:solidFill>
              </a:rPr>
              <a:t>Chronische bronchitis</a:t>
            </a:r>
          </a:p>
        </p:txBody>
      </p:sp>
      <p:grpSp>
        <p:nvGrpSpPr>
          <p:cNvPr id="37906" name="Group 36"/>
          <p:cNvGrpSpPr>
            <a:grpSpLocks/>
          </p:cNvGrpSpPr>
          <p:nvPr/>
        </p:nvGrpSpPr>
        <p:grpSpPr bwMode="auto">
          <a:xfrm>
            <a:off x="4960938" y="533400"/>
            <a:ext cx="3192462" cy="5715000"/>
            <a:chOff x="3125" y="336"/>
            <a:chExt cx="2011" cy="3600"/>
          </a:xfrm>
        </p:grpSpPr>
        <p:sp>
          <p:nvSpPr>
            <p:cNvPr id="37907" name="Rectangle 32"/>
            <p:cNvSpPr>
              <a:spLocks noChangeArrowheads="1"/>
            </p:cNvSpPr>
            <p:nvPr/>
          </p:nvSpPr>
          <p:spPr bwMode="auto">
            <a:xfrm>
              <a:off x="3168" y="336"/>
              <a:ext cx="1824" cy="70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4000" rIns="108000" bIns="0"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nSpc>
                  <a:spcPts val="4000"/>
                </a:lnSpc>
              </a:pPr>
              <a:r>
                <a:rPr lang="nl-NL" altLang="nl-NL" sz="2800" b="1"/>
                <a:t>Long-emfyseem</a:t>
              </a:r>
            </a:p>
            <a:p>
              <a:pPr>
                <a:lnSpc>
                  <a:spcPts val="4000"/>
                </a:lnSpc>
              </a:pPr>
              <a:endParaRPr lang="nl-NL" altLang="nl-NL" sz="2800" b="1"/>
            </a:p>
          </p:txBody>
        </p:sp>
        <p:pic>
          <p:nvPicPr>
            <p:cNvPr id="3790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 y="1248"/>
              <a:ext cx="2011" cy="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9" name="Text Box 34"/>
            <p:cNvSpPr txBox="1">
              <a:spLocks noChangeArrowheads="1"/>
            </p:cNvSpPr>
            <p:nvPr/>
          </p:nvSpPr>
          <p:spPr bwMode="auto">
            <a:xfrm>
              <a:off x="3704" y="1248"/>
              <a:ext cx="135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Normale luchtweg</a:t>
              </a:r>
            </a:p>
          </p:txBody>
        </p:sp>
        <p:sp>
          <p:nvSpPr>
            <p:cNvPr id="37910" name="Text Box 35"/>
            <p:cNvSpPr txBox="1">
              <a:spLocks noChangeArrowheads="1"/>
            </p:cNvSpPr>
            <p:nvPr/>
          </p:nvSpPr>
          <p:spPr bwMode="auto">
            <a:xfrm>
              <a:off x="4220" y="2600"/>
              <a:ext cx="83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b="1"/>
                <a:t>Emfyseem</a:t>
              </a:r>
            </a:p>
          </p:txBody>
        </p:sp>
      </p:grpSp>
    </p:spTree>
    <p:extLst>
      <p:ext uri="{BB962C8B-B14F-4D97-AF65-F5344CB8AC3E}">
        <p14:creationId xmlns:p14="http://schemas.microsoft.com/office/powerpoint/2010/main" val="74223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447800" y="2238375"/>
          <a:ext cx="3179763" cy="3629025"/>
        </p:xfrm>
        <a:graphic>
          <a:graphicData uri="http://schemas.openxmlformats.org/presentationml/2006/ole">
            <mc:AlternateContent xmlns:mc="http://schemas.openxmlformats.org/markup-compatibility/2006">
              <mc:Choice xmlns:v="urn:schemas-microsoft-com:vml" Requires="v">
                <p:oleObj spid="_x0000_s1066" name="Photo Editor-foto" r:id="rId4" imgW="2172003" imgH="2381582" progId="MSPhotoEd.3">
                  <p:embed/>
                </p:oleObj>
              </mc:Choice>
              <mc:Fallback>
                <p:oleObj name="Photo Editor-foto" r:id="rId4" imgW="2172003" imgH="238158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38375"/>
                        <a:ext cx="31797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4648200" y="2246313"/>
          <a:ext cx="3194050" cy="3613150"/>
        </p:xfrm>
        <a:graphic>
          <a:graphicData uri="http://schemas.openxmlformats.org/presentationml/2006/ole">
            <mc:AlternateContent xmlns:mc="http://schemas.openxmlformats.org/markup-compatibility/2006">
              <mc:Choice xmlns:v="urn:schemas-microsoft-com:vml" Requires="v">
                <p:oleObj spid="_x0000_s1067" name="Photo Editor-foto" r:id="rId6" imgW="2180952" imgH="2371429" progId="MSPhotoEd.3">
                  <p:embed/>
                </p:oleObj>
              </mc:Choice>
              <mc:Fallback>
                <p:oleObj name="Photo Editor-foto" r:id="rId6" imgW="2180952" imgH="237142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46313"/>
                        <a:ext cx="319405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1447800" y="16764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Normale flow-volume curve	COPD patiënt</a:t>
            </a:r>
          </a:p>
        </p:txBody>
      </p:sp>
      <p:sp>
        <p:nvSpPr>
          <p:cNvPr id="38917" name="Line 5"/>
          <p:cNvSpPr>
            <a:spLocks noChangeShapeType="1"/>
          </p:cNvSpPr>
          <p:nvPr/>
        </p:nvSpPr>
        <p:spPr bwMode="auto">
          <a:xfrm flipH="1">
            <a:off x="5410200" y="3200400"/>
            <a:ext cx="1752600" cy="6096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918" name="Line 6"/>
          <p:cNvSpPr>
            <a:spLocks noChangeShapeType="1"/>
          </p:cNvSpPr>
          <p:nvPr/>
        </p:nvSpPr>
        <p:spPr bwMode="auto">
          <a:xfrm flipH="1">
            <a:off x="5334000" y="2438400"/>
            <a:ext cx="1295400" cy="152400"/>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919" name="Text Box 7"/>
          <p:cNvSpPr txBox="1">
            <a:spLocks noChangeArrowheads="1"/>
          </p:cNvSpPr>
          <p:nvPr/>
        </p:nvSpPr>
        <p:spPr bwMode="auto">
          <a:xfrm>
            <a:off x="6705600" y="22240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Normale piek</a:t>
            </a:r>
          </a:p>
        </p:txBody>
      </p:sp>
      <p:sp>
        <p:nvSpPr>
          <p:cNvPr id="38920" name="Text Box 8"/>
          <p:cNvSpPr txBox="1">
            <a:spLocks noChangeArrowheads="1"/>
          </p:cNvSpPr>
          <p:nvPr/>
        </p:nvSpPr>
        <p:spPr bwMode="auto">
          <a:xfrm>
            <a:off x="7239000" y="2743200"/>
            <a:ext cx="129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Typisch naar beneden gebogen curve</a:t>
            </a:r>
          </a:p>
        </p:txBody>
      </p:sp>
      <p:sp>
        <p:nvSpPr>
          <p:cNvPr id="38921" name="Text Box 9"/>
          <p:cNvSpPr txBox="1">
            <a:spLocks noChangeArrowheads="1"/>
          </p:cNvSpPr>
          <p:nvPr/>
        </p:nvSpPr>
        <p:spPr bwMode="auto">
          <a:xfrm rot="-5400000">
            <a:off x="197644" y="3091657"/>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Uit-ademing</a:t>
            </a:r>
          </a:p>
        </p:txBody>
      </p:sp>
      <p:sp>
        <p:nvSpPr>
          <p:cNvPr id="38922" name="Text Box 10"/>
          <p:cNvSpPr txBox="1">
            <a:spLocks noChangeArrowheads="1"/>
          </p:cNvSpPr>
          <p:nvPr/>
        </p:nvSpPr>
        <p:spPr bwMode="auto">
          <a:xfrm rot="-5400000">
            <a:off x="197644" y="4922044"/>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a:solidFill>
                  <a:srgbClr val="000099"/>
                </a:solidFill>
              </a:rPr>
              <a:t>In-ademing</a:t>
            </a:r>
          </a:p>
        </p:txBody>
      </p:sp>
      <p:sp>
        <p:nvSpPr>
          <p:cNvPr id="38923" name="AutoShape 11"/>
          <p:cNvSpPr>
            <a:spLocks/>
          </p:cNvSpPr>
          <p:nvPr/>
        </p:nvSpPr>
        <p:spPr bwMode="auto">
          <a:xfrm>
            <a:off x="1295400" y="2286000"/>
            <a:ext cx="152400" cy="2438400"/>
          </a:xfrm>
          <a:prstGeom prst="leftBracket">
            <a:avLst>
              <a:gd name="adj" fmla="val 133333"/>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8924" name="AutoShape 12"/>
          <p:cNvSpPr>
            <a:spLocks/>
          </p:cNvSpPr>
          <p:nvPr/>
        </p:nvSpPr>
        <p:spPr bwMode="auto">
          <a:xfrm>
            <a:off x="1295400" y="4800600"/>
            <a:ext cx="152400" cy="1143000"/>
          </a:xfrm>
          <a:prstGeom prst="leftBracket">
            <a:avLst>
              <a:gd name="adj" fmla="val 62500"/>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38925" name="Rectangle 13"/>
          <p:cNvSpPr>
            <a:spLocks noGrp="1" noChangeArrowheads="1"/>
          </p:cNvSpPr>
          <p:nvPr>
            <p:ph type="title"/>
          </p:nvPr>
        </p:nvSpPr>
        <p:spPr/>
        <p:txBody>
          <a:bodyPr/>
          <a:lstStyle/>
          <a:p>
            <a:pPr eaLnBrk="1" hangingPunct="1"/>
            <a:r>
              <a:rPr lang="en-US" altLang="nl-NL" sz="2800" b="1" smtClean="0">
                <a:solidFill>
                  <a:schemeClr val="tx1"/>
                </a:solidFill>
              </a:rPr>
              <a:t>Spirometrie - Flowvolume curve</a:t>
            </a:r>
            <a:endParaRPr lang="nl-NL" altLang="nl-NL" sz="2800" b="1" smtClean="0">
              <a:solidFill>
                <a:schemeClr val="tx1"/>
              </a:solidFill>
            </a:endParaRPr>
          </a:p>
        </p:txBody>
      </p:sp>
      <p:sp>
        <p:nvSpPr>
          <p:cNvPr id="38926" name="Rectangle 14"/>
          <p:cNvSpPr>
            <a:spLocks noChangeArrowheads="1"/>
          </p:cNvSpPr>
          <p:nvPr/>
        </p:nvSpPr>
        <p:spPr bwMode="auto">
          <a:xfrm>
            <a:off x="179388" y="6507163"/>
            <a:ext cx="4152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nl-NL" sz="1200"/>
              <a:t>NHG-Standaard  M26 COPD. Tweede herziening Juli 2007</a:t>
            </a:r>
          </a:p>
        </p:txBody>
      </p:sp>
    </p:spTree>
    <p:extLst>
      <p:ext uri="{BB962C8B-B14F-4D97-AF65-F5344CB8AC3E}">
        <p14:creationId xmlns:p14="http://schemas.microsoft.com/office/powerpoint/2010/main" val="771201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nl-NL" dirty="0" smtClean="0"/>
              <a:t>COPD per </a:t>
            </a:r>
            <a:r>
              <a:rPr lang="en-US" altLang="nl-NL" dirty="0" err="1" smtClean="0"/>
              <a:t>leeftijd</a:t>
            </a:r>
            <a:endParaRPr lang="nl-NL" altLang="nl-NL" dirty="0" smtClean="0"/>
          </a:p>
        </p:txBody>
      </p:sp>
      <p:sp>
        <p:nvSpPr>
          <p:cNvPr id="24579" name="Rectangle 3"/>
          <p:cNvSpPr>
            <a:spLocks noGrp="1" noChangeArrowheads="1"/>
          </p:cNvSpPr>
          <p:nvPr>
            <p:ph idx="1"/>
          </p:nvPr>
        </p:nvSpPr>
        <p:spPr/>
        <p:txBody>
          <a:bodyPr/>
          <a:lstStyle/>
          <a:p>
            <a:pPr eaLnBrk="1" hangingPunct="1"/>
            <a:endParaRPr lang="en-US" altLang="nl-NL" smtClean="0"/>
          </a:p>
        </p:txBody>
      </p:sp>
      <p:pic>
        <p:nvPicPr>
          <p:cNvPr id="24580" name="Picture 4" descr="F:\MIK\Module 6\4. Opdracht 2 Kliniek\copdage.gif"/>
          <p:cNvPicPr>
            <a:picLocks noChangeAspect="1" noChangeArrowheads="1"/>
          </p:cNvPicPr>
          <p:nvPr/>
        </p:nvPicPr>
        <p:blipFill>
          <a:blip r:embed="rId2">
            <a:extLst>
              <a:ext uri="{28A0092B-C50C-407E-A947-70E740481C1C}">
                <a14:useLocalDpi xmlns:a14="http://schemas.microsoft.com/office/drawing/2010/main" val="0"/>
              </a:ext>
            </a:extLst>
          </a:blip>
          <a:srcRect t="12015"/>
          <a:stretch>
            <a:fillRect/>
          </a:stretch>
        </p:blipFill>
        <p:spPr bwMode="auto">
          <a:xfrm>
            <a:off x="1066800" y="2209800"/>
            <a:ext cx="74295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09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533400"/>
            <a:ext cx="9144000" cy="1143000"/>
          </a:xfrm>
        </p:spPr>
        <p:txBody>
          <a:bodyPr/>
          <a:lstStyle/>
          <a:p>
            <a:pPr eaLnBrk="1" hangingPunct="1"/>
            <a:r>
              <a:rPr lang="en-US" altLang="nl-NL" dirty="0" smtClean="0"/>
              <a:t>COPD per </a:t>
            </a:r>
            <a:r>
              <a:rPr lang="en-US" altLang="nl-NL" dirty="0" err="1" smtClean="0"/>
              <a:t>leeftijd</a:t>
            </a:r>
            <a:r>
              <a:rPr lang="en-US" altLang="nl-NL" dirty="0" smtClean="0"/>
              <a:t> en </a:t>
            </a:r>
            <a:r>
              <a:rPr lang="en-US" altLang="nl-NL" dirty="0" err="1" smtClean="0"/>
              <a:t>rookstatus</a:t>
            </a:r>
            <a:endParaRPr lang="nl-NL" altLang="nl-NL" dirty="0" smtClean="0"/>
          </a:p>
        </p:txBody>
      </p:sp>
      <p:sp>
        <p:nvSpPr>
          <p:cNvPr id="25603" name="Rectangle 3"/>
          <p:cNvSpPr>
            <a:spLocks noGrp="1" noChangeArrowheads="1"/>
          </p:cNvSpPr>
          <p:nvPr>
            <p:ph idx="1"/>
          </p:nvPr>
        </p:nvSpPr>
        <p:spPr/>
        <p:txBody>
          <a:bodyPr/>
          <a:lstStyle/>
          <a:p>
            <a:pPr eaLnBrk="1" hangingPunct="1"/>
            <a:endParaRPr lang="en-US" altLang="nl-NL" smtClean="0"/>
          </a:p>
        </p:txBody>
      </p:sp>
      <p:pic>
        <p:nvPicPr>
          <p:cNvPr id="25604" name="Picture 4" descr="F:\MIK\Module 6\4. Opdracht 2 Kliniek\copdagegroup.gif"/>
          <p:cNvPicPr>
            <a:picLocks noChangeAspect="1" noChangeArrowheads="1"/>
          </p:cNvPicPr>
          <p:nvPr/>
        </p:nvPicPr>
        <p:blipFill>
          <a:blip r:embed="rId2">
            <a:extLst>
              <a:ext uri="{28A0092B-C50C-407E-A947-70E740481C1C}">
                <a14:useLocalDpi xmlns:a14="http://schemas.microsoft.com/office/drawing/2010/main" val="0"/>
              </a:ext>
            </a:extLst>
          </a:blip>
          <a:srcRect t="12857"/>
          <a:stretch>
            <a:fillRect/>
          </a:stretch>
        </p:blipFill>
        <p:spPr bwMode="auto">
          <a:xfrm>
            <a:off x="685800" y="2209800"/>
            <a:ext cx="7810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33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5400000">
            <a:off x="-1025525" y="3614738"/>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Ernst van de ziekte</a:t>
            </a:r>
          </a:p>
        </p:txBody>
      </p:sp>
      <p:sp>
        <p:nvSpPr>
          <p:cNvPr id="27651" name="Line 3"/>
          <p:cNvSpPr>
            <a:spLocks noChangeShapeType="1"/>
          </p:cNvSpPr>
          <p:nvPr/>
        </p:nvSpPr>
        <p:spPr bwMode="auto">
          <a:xfrm flipH="1">
            <a:off x="528638" y="5337175"/>
            <a:ext cx="3506787" cy="15875"/>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2" name="Rectangle 4"/>
          <p:cNvSpPr>
            <a:spLocks noChangeArrowheads="1"/>
          </p:cNvSpPr>
          <p:nvPr/>
        </p:nvSpPr>
        <p:spPr bwMode="auto">
          <a:xfrm>
            <a:off x="3824288" y="5530850"/>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tijd</a:t>
            </a:r>
          </a:p>
        </p:txBody>
      </p:sp>
      <p:sp>
        <p:nvSpPr>
          <p:cNvPr id="27653" name="Rectangle 5"/>
          <p:cNvSpPr>
            <a:spLocks noGrp="1" noChangeArrowheads="1"/>
          </p:cNvSpPr>
          <p:nvPr>
            <p:ph type="title"/>
          </p:nvPr>
        </p:nvSpPr>
        <p:spPr>
          <a:xfrm>
            <a:off x="685800" y="498475"/>
            <a:ext cx="7772400" cy="1143000"/>
          </a:xfrm>
        </p:spPr>
        <p:txBody>
          <a:bodyPr/>
          <a:lstStyle/>
          <a:p>
            <a:pPr eaLnBrk="1" hangingPunct="1"/>
            <a:r>
              <a:rPr lang="nl-NL" altLang="nl-NL" sz="2800" b="1" smtClean="0">
                <a:solidFill>
                  <a:schemeClr val="tx1"/>
                </a:solidFill>
              </a:rPr>
              <a:t>Wat gebeurt er bij astma en COPD? </a:t>
            </a:r>
          </a:p>
        </p:txBody>
      </p:sp>
      <p:sp>
        <p:nvSpPr>
          <p:cNvPr id="27654" name="Line 6"/>
          <p:cNvSpPr>
            <a:spLocks noChangeShapeType="1"/>
          </p:cNvSpPr>
          <p:nvPr/>
        </p:nvSpPr>
        <p:spPr bwMode="auto">
          <a:xfrm rot="10800000">
            <a:off x="4986338" y="2662238"/>
            <a:ext cx="7937" cy="2686050"/>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5" name="Line 7"/>
          <p:cNvSpPr>
            <a:spLocks noChangeShapeType="1"/>
          </p:cNvSpPr>
          <p:nvPr/>
        </p:nvSpPr>
        <p:spPr bwMode="auto">
          <a:xfrm flipH="1">
            <a:off x="4994275" y="5353050"/>
            <a:ext cx="3544888" cy="0"/>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7656" name="Freeform 8"/>
          <p:cNvSpPr>
            <a:spLocks/>
          </p:cNvSpPr>
          <p:nvPr/>
        </p:nvSpPr>
        <p:spPr bwMode="auto">
          <a:xfrm>
            <a:off x="4991100" y="3227388"/>
            <a:ext cx="2911475" cy="2128837"/>
          </a:xfrm>
          <a:custGeom>
            <a:avLst/>
            <a:gdLst>
              <a:gd name="T0" fmla="*/ 0 w 3744"/>
              <a:gd name="T1" fmla="*/ 0 h 1776"/>
              <a:gd name="T2" fmla="*/ 2147483647 w 3744"/>
              <a:gd name="T3" fmla="*/ 2147483647 h 1776"/>
              <a:gd name="T4" fmla="*/ 2147483647 w 3744"/>
              <a:gd name="T5" fmla="*/ 2147483647 h 1776"/>
              <a:gd name="T6" fmla="*/ 2147483647 w 3744"/>
              <a:gd name="T7" fmla="*/ 2147483647 h 1776"/>
              <a:gd name="T8" fmla="*/ 2147483647 w 3744"/>
              <a:gd name="T9" fmla="*/ 2147483647 h 1776"/>
              <a:gd name="T10" fmla="*/ 2147483647 w 3744"/>
              <a:gd name="T11" fmla="*/ 2147483647 h 1776"/>
              <a:gd name="T12" fmla="*/ 2147483647 w 3744"/>
              <a:gd name="T13" fmla="*/ 2147483647 h 1776"/>
              <a:gd name="T14" fmla="*/ 2147483647 w 3744"/>
              <a:gd name="T15" fmla="*/ 2147483647 h 1776"/>
              <a:gd name="T16" fmla="*/ 2147483647 w 3744"/>
              <a:gd name="T17" fmla="*/ 2147483647 h 1776"/>
              <a:gd name="T18" fmla="*/ 2147483647 w 3744"/>
              <a:gd name="T19" fmla="*/ 2147483647 h 1776"/>
              <a:gd name="T20" fmla="*/ 2147483647 w 3744"/>
              <a:gd name="T21" fmla="*/ 2147483647 h 1776"/>
              <a:gd name="T22" fmla="*/ 2147483647 w 3744"/>
              <a:gd name="T23" fmla="*/ 2147483647 h 1776"/>
              <a:gd name="T24" fmla="*/ 2147483647 w 3744"/>
              <a:gd name="T25" fmla="*/ 2147483647 h 1776"/>
              <a:gd name="T26" fmla="*/ 2147483647 w 3744"/>
              <a:gd name="T27" fmla="*/ 2147483647 h 1776"/>
              <a:gd name="T28" fmla="*/ 2147483647 w 3744"/>
              <a:gd name="T29" fmla="*/ 2147483647 h 1776"/>
              <a:gd name="T30" fmla="*/ 2147483647 w 3744"/>
              <a:gd name="T31" fmla="*/ 2147483647 h 17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44" h="1776">
                <a:moveTo>
                  <a:pt x="0" y="0"/>
                </a:moveTo>
                <a:cubicBezTo>
                  <a:pt x="96" y="12"/>
                  <a:pt x="192" y="24"/>
                  <a:pt x="240" y="96"/>
                </a:cubicBezTo>
                <a:cubicBezTo>
                  <a:pt x="288" y="168"/>
                  <a:pt x="264" y="408"/>
                  <a:pt x="288" y="432"/>
                </a:cubicBezTo>
                <a:cubicBezTo>
                  <a:pt x="312" y="456"/>
                  <a:pt x="304" y="240"/>
                  <a:pt x="384" y="240"/>
                </a:cubicBezTo>
                <a:cubicBezTo>
                  <a:pt x="464" y="240"/>
                  <a:pt x="696" y="352"/>
                  <a:pt x="768" y="432"/>
                </a:cubicBezTo>
                <a:cubicBezTo>
                  <a:pt x="840" y="512"/>
                  <a:pt x="800" y="704"/>
                  <a:pt x="816" y="720"/>
                </a:cubicBezTo>
                <a:cubicBezTo>
                  <a:pt x="832" y="736"/>
                  <a:pt x="800" y="544"/>
                  <a:pt x="864" y="528"/>
                </a:cubicBezTo>
                <a:cubicBezTo>
                  <a:pt x="928" y="512"/>
                  <a:pt x="1120" y="528"/>
                  <a:pt x="1200" y="624"/>
                </a:cubicBezTo>
                <a:cubicBezTo>
                  <a:pt x="1280" y="720"/>
                  <a:pt x="1304" y="1072"/>
                  <a:pt x="1344" y="1104"/>
                </a:cubicBezTo>
                <a:cubicBezTo>
                  <a:pt x="1384" y="1136"/>
                  <a:pt x="1312" y="824"/>
                  <a:pt x="1440" y="816"/>
                </a:cubicBezTo>
                <a:cubicBezTo>
                  <a:pt x="1568" y="808"/>
                  <a:pt x="1976" y="944"/>
                  <a:pt x="2112" y="1056"/>
                </a:cubicBezTo>
                <a:cubicBezTo>
                  <a:pt x="2248" y="1168"/>
                  <a:pt x="2216" y="1456"/>
                  <a:pt x="2256" y="1488"/>
                </a:cubicBezTo>
                <a:cubicBezTo>
                  <a:pt x="2296" y="1520"/>
                  <a:pt x="2216" y="1240"/>
                  <a:pt x="2352" y="1248"/>
                </a:cubicBezTo>
                <a:cubicBezTo>
                  <a:pt x="2488" y="1256"/>
                  <a:pt x="2928" y="1464"/>
                  <a:pt x="3072" y="1536"/>
                </a:cubicBezTo>
                <a:cubicBezTo>
                  <a:pt x="3216" y="1608"/>
                  <a:pt x="3104" y="1640"/>
                  <a:pt x="3216" y="1680"/>
                </a:cubicBezTo>
                <a:cubicBezTo>
                  <a:pt x="3328" y="1720"/>
                  <a:pt x="3656" y="1760"/>
                  <a:pt x="3744" y="1776"/>
                </a:cubicBezTo>
              </a:path>
            </a:pathLst>
          </a:custGeom>
          <a:noFill/>
          <a:ln w="12700" cap="flat" cmpd="sng">
            <a:solidFill>
              <a:srgbClr val="00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57" name="Text Box 9"/>
          <p:cNvSpPr txBox="1">
            <a:spLocks noChangeArrowheads="1"/>
          </p:cNvSpPr>
          <p:nvPr/>
        </p:nvSpPr>
        <p:spPr bwMode="auto">
          <a:xfrm>
            <a:off x="5486400" y="4083050"/>
            <a:ext cx="2800350"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é"/>
            </a:pPr>
            <a:r>
              <a:rPr lang="nl-NL" altLang="nl-NL" sz="1600">
                <a:sym typeface="Wingdings" pitchFamily="2" charset="2"/>
              </a:rPr>
              <a:t>             COPD exacerbatie</a:t>
            </a:r>
            <a:endParaRPr lang="nl-NL" altLang="nl-NL" sz="1600"/>
          </a:p>
        </p:txBody>
      </p:sp>
      <p:sp>
        <p:nvSpPr>
          <p:cNvPr id="27658" name="Text Box 10"/>
          <p:cNvSpPr txBox="1">
            <a:spLocks noChangeArrowheads="1"/>
          </p:cNvSpPr>
          <p:nvPr/>
        </p:nvSpPr>
        <p:spPr bwMode="auto">
          <a:xfrm>
            <a:off x="5126038" y="1773238"/>
            <a:ext cx="3763962" cy="58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Afname longfunctie door incompleet herstel na een exacerbatie</a:t>
            </a:r>
          </a:p>
        </p:txBody>
      </p:sp>
      <p:sp>
        <p:nvSpPr>
          <p:cNvPr id="27659" name="Freeform 11"/>
          <p:cNvSpPr>
            <a:spLocks/>
          </p:cNvSpPr>
          <p:nvPr/>
        </p:nvSpPr>
        <p:spPr bwMode="auto">
          <a:xfrm>
            <a:off x="565150" y="3233738"/>
            <a:ext cx="3076575" cy="1055687"/>
          </a:xfrm>
          <a:custGeom>
            <a:avLst/>
            <a:gdLst>
              <a:gd name="T0" fmla="*/ 0 w 1938"/>
              <a:gd name="T1" fmla="*/ 2147483647 h 665"/>
              <a:gd name="T2" fmla="*/ 2147483647 w 1938"/>
              <a:gd name="T3" fmla="*/ 2147483647 h 665"/>
              <a:gd name="T4" fmla="*/ 2147483647 w 1938"/>
              <a:gd name="T5" fmla="*/ 2147483647 h 665"/>
              <a:gd name="T6" fmla="*/ 2147483647 w 1938"/>
              <a:gd name="T7" fmla="*/ 2147483647 h 665"/>
              <a:gd name="T8" fmla="*/ 2147483647 w 1938"/>
              <a:gd name="T9" fmla="*/ 2147483647 h 665"/>
              <a:gd name="T10" fmla="*/ 2147483647 w 1938"/>
              <a:gd name="T11" fmla="*/ 2147483647 h 665"/>
              <a:gd name="T12" fmla="*/ 2147483647 w 1938"/>
              <a:gd name="T13" fmla="*/ 2147483647 h 665"/>
              <a:gd name="T14" fmla="*/ 2147483647 w 1938"/>
              <a:gd name="T15" fmla="*/ 2147483647 h 665"/>
              <a:gd name="T16" fmla="*/ 2147483647 w 1938"/>
              <a:gd name="T17" fmla="*/ 2147483647 h 6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8" h="665">
                <a:moveTo>
                  <a:pt x="0" y="68"/>
                </a:moveTo>
                <a:cubicBezTo>
                  <a:pt x="89" y="34"/>
                  <a:pt x="178" y="0"/>
                  <a:pt x="241" y="99"/>
                </a:cubicBezTo>
                <a:cubicBezTo>
                  <a:pt x="304" y="198"/>
                  <a:pt x="314" y="665"/>
                  <a:pt x="377" y="665"/>
                </a:cubicBezTo>
                <a:cubicBezTo>
                  <a:pt x="440" y="665"/>
                  <a:pt x="522" y="167"/>
                  <a:pt x="618" y="99"/>
                </a:cubicBezTo>
                <a:cubicBezTo>
                  <a:pt x="714" y="31"/>
                  <a:pt x="868" y="254"/>
                  <a:pt x="953" y="257"/>
                </a:cubicBezTo>
                <a:cubicBezTo>
                  <a:pt x="1038" y="260"/>
                  <a:pt x="1056" y="70"/>
                  <a:pt x="1131" y="120"/>
                </a:cubicBezTo>
                <a:cubicBezTo>
                  <a:pt x="1206" y="170"/>
                  <a:pt x="1328" y="544"/>
                  <a:pt x="1403" y="560"/>
                </a:cubicBezTo>
                <a:cubicBezTo>
                  <a:pt x="1478" y="576"/>
                  <a:pt x="1492" y="288"/>
                  <a:pt x="1581" y="215"/>
                </a:cubicBezTo>
                <a:cubicBezTo>
                  <a:pt x="1670" y="142"/>
                  <a:pt x="1881" y="136"/>
                  <a:pt x="1938" y="120"/>
                </a:cubicBezTo>
              </a:path>
            </a:pathLst>
          </a:custGeom>
          <a:noFill/>
          <a:ln w="9525" cap="flat" cmpd="sng">
            <a:solidFill>
              <a:srgbClr val="003399"/>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660" name="Text Box 12"/>
          <p:cNvSpPr txBox="1">
            <a:spLocks noChangeArrowheads="1"/>
          </p:cNvSpPr>
          <p:nvPr/>
        </p:nvSpPr>
        <p:spPr bwMode="auto">
          <a:xfrm>
            <a:off x="652463" y="1773238"/>
            <a:ext cx="3763962"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Compleet herstel na een exacerbatie</a:t>
            </a:r>
          </a:p>
        </p:txBody>
      </p:sp>
      <p:sp>
        <p:nvSpPr>
          <p:cNvPr id="27661" name="Text Box 13"/>
          <p:cNvSpPr txBox="1">
            <a:spLocks noChangeArrowheads="1"/>
          </p:cNvSpPr>
          <p:nvPr/>
        </p:nvSpPr>
        <p:spPr bwMode="auto">
          <a:xfrm>
            <a:off x="982663" y="4398963"/>
            <a:ext cx="20478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é"/>
            </a:pPr>
            <a:r>
              <a:rPr lang="nl-NL" altLang="nl-NL" sz="1600">
                <a:sym typeface="Wingdings" pitchFamily="2" charset="2"/>
              </a:rPr>
              <a:t>Astma exacerbatie</a:t>
            </a:r>
            <a:endParaRPr lang="nl-NL" altLang="nl-NL" sz="1600"/>
          </a:p>
        </p:txBody>
      </p:sp>
      <p:sp>
        <p:nvSpPr>
          <p:cNvPr id="27662" name="Line 14"/>
          <p:cNvSpPr>
            <a:spLocks noChangeShapeType="1"/>
          </p:cNvSpPr>
          <p:nvPr/>
        </p:nvSpPr>
        <p:spPr bwMode="auto">
          <a:xfrm rot="10800000">
            <a:off x="517525" y="2662238"/>
            <a:ext cx="7938" cy="2686050"/>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134143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260350"/>
            <a:ext cx="3467100" cy="5865813"/>
          </a:xfrm>
        </p:spPr>
        <p:txBody>
          <a:bodyPr/>
          <a:lstStyle/>
          <a:p>
            <a:pPr eaLnBrk="1" hangingPunct="1"/>
            <a:endParaRPr lang="nl-NL" altLang="nl-NL" sz="2400" dirty="0" smtClean="0"/>
          </a:p>
        </p:txBody>
      </p:sp>
      <p:pic>
        <p:nvPicPr>
          <p:cNvPr id="9220" name="Picture 9" descr="o16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6632"/>
            <a:ext cx="533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594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ongen20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220200" cy="756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el 1"/>
          <p:cNvSpPr>
            <a:spLocks noGrp="1"/>
          </p:cNvSpPr>
          <p:nvPr>
            <p:ph type="title"/>
          </p:nvPr>
        </p:nvSpPr>
        <p:spPr/>
        <p:txBody>
          <a:bodyPr/>
          <a:lstStyle/>
          <a:p>
            <a:pPr eaLnBrk="1" hangingPunct="1"/>
            <a:r>
              <a:rPr lang="en-US" altLang="nl-NL" dirty="0" err="1" smtClean="0">
                <a:solidFill>
                  <a:schemeClr val="bg1"/>
                </a:solidFill>
              </a:rPr>
              <a:t>Chronische</a:t>
            </a:r>
            <a:r>
              <a:rPr lang="en-US" altLang="nl-NL" dirty="0" smtClean="0">
                <a:solidFill>
                  <a:schemeClr val="bg1"/>
                </a:solidFill>
              </a:rPr>
              <a:t> Bronchitis</a:t>
            </a:r>
            <a:endParaRPr lang="nl-NL" altLang="nl-NL" dirty="0" smtClean="0">
              <a:solidFill>
                <a:schemeClr val="bg1"/>
              </a:solidFill>
            </a:endParaRPr>
          </a:p>
        </p:txBody>
      </p:sp>
      <p:sp>
        <p:nvSpPr>
          <p:cNvPr id="28676" name="Tijdelijke aanduiding voor inhoud 4"/>
          <p:cNvSpPr>
            <a:spLocks noGrp="1"/>
          </p:cNvSpPr>
          <p:nvPr>
            <p:ph idx="1"/>
          </p:nvPr>
        </p:nvSpPr>
        <p:spPr/>
        <p:txBody>
          <a:bodyPr>
            <a:normAutofit/>
          </a:bodyPr>
          <a:lstStyle/>
          <a:p>
            <a:pPr eaLnBrk="1" hangingPunct="1"/>
            <a:r>
              <a:rPr lang="nl-NL" altLang="nl-NL" dirty="0" smtClean="0">
                <a:solidFill>
                  <a:schemeClr val="bg1"/>
                </a:solidFill>
              </a:rPr>
              <a:t>Chronisch ontsteking en progressief</a:t>
            </a:r>
          </a:p>
          <a:p>
            <a:pPr eaLnBrk="1" hangingPunct="1"/>
            <a:r>
              <a:rPr lang="nl-NL" altLang="nl-NL" dirty="0" smtClean="0">
                <a:solidFill>
                  <a:schemeClr val="bg1"/>
                </a:solidFill>
              </a:rPr>
              <a:t>Meestal na 40ste levensjaar</a:t>
            </a:r>
          </a:p>
          <a:p>
            <a:pPr eaLnBrk="1" hangingPunct="1"/>
            <a:r>
              <a:rPr lang="nl-NL" altLang="nl-NL" dirty="0" smtClean="0">
                <a:solidFill>
                  <a:schemeClr val="bg1"/>
                </a:solidFill>
              </a:rPr>
              <a:t>Roken is de risicofactor</a:t>
            </a:r>
          </a:p>
          <a:p>
            <a:pPr eaLnBrk="1" hangingPunct="1"/>
            <a:r>
              <a:rPr lang="nl-NL" altLang="nl-NL" dirty="0" smtClean="0">
                <a:solidFill>
                  <a:schemeClr val="bg1"/>
                </a:solidFill>
              </a:rPr>
              <a:t>Benauwdheid, hoesten, slijm productie</a:t>
            </a:r>
          </a:p>
          <a:p>
            <a:pPr eaLnBrk="1" hangingPunct="1"/>
            <a:r>
              <a:rPr lang="nl-NL" altLang="nl-NL" dirty="0" smtClean="0">
                <a:solidFill>
                  <a:schemeClr val="bg1"/>
                </a:solidFill>
              </a:rPr>
              <a:t>Irreversibel</a:t>
            </a:r>
          </a:p>
          <a:p>
            <a:pPr eaLnBrk="1" hangingPunct="1"/>
            <a:r>
              <a:rPr lang="nl-NL" altLang="nl-NL" dirty="0" smtClean="0">
                <a:solidFill>
                  <a:schemeClr val="bg1"/>
                </a:solidFill>
              </a:rPr>
              <a:t>Neutrofiele granulocyten </a:t>
            </a:r>
            <a:r>
              <a:rPr lang="nl-NL" altLang="nl-NL" dirty="0" smtClean="0">
                <a:solidFill>
                  <a:schemeClr val="bg1"/>
                </a:solidFill>
                <a:sym typeface="Symbol" pitchFamily="18" charset="2"/>
              </a:rPr>
              <a:t></a:t>
            </a:r>
            <a:endParaRPr lang="nl-NL" altLang="nl-NL" dirty="0" smtClean="0">
              <a:solidFill>
                <a:schemeClr val="bg1"/>
              </a:solidFill>
            </a:endParaRPr>
          </a:p>
          <a:p>
            <a:pPr eaLnBrk="1" hangingPunct="1"/>
            <a:r>
              <a:rPr lang="nl-NL" altLang="nl-NL" dirty="0" smtClean="0">
                <a:solidFill>
                  <a:schemeClr val="bg1"/>
                </a:solidFill>
              </a:rPr>
              <a:t>Verminderde levensverwachting</a:t>
            </a:r>
          </a:p>
        </p:txBody>
      </p:sp>
    </p:spTree>
    <p:extLst>
      <p:ext uri="{BB962C8B-B14F-4D97-AF65-F5344CB8AC3E}">
        <p14:creationId xmlns:p14="http://schemas.microsoft.com/office/powerpoint/2010/main" val="3144726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a:bodyPr>
          <a:lstStyle/>
          <a:p>
            <a:pPr eaLnBrk="1" hangingPunct="1"/>
            <a:r>
              <a:rPr lang="nl-NL" altLang="nl-NL" dirty="0" smtClean="0">
                <a:solidFill>
                  <a:schemeClr val="tx1"/>
                </a:solidFill>
              </a:rPr>
              <a:t>Chronische Bronchitis - oorzaken</a:t>
            </a:r>
          </a:p>
        </p:txBody>
      </p:sp>
      <p:sp>
        <p:nvSpPr>
          <p:cNvPr id="360453" name="Rectangle 5"/>
          <p:cNvSpPr>
            <a:spLocks noGrp="1" noChangeArrowheads="1"/>
          </p:cNvSpPr>
          <p:nvPr>
            <p:ph idx="1"/>
          </p:nvPr>
        </p:nvSpPr>
        <p:spPr/>
        <p:txBody>
          <a:bodyPr/>
          <a:lstStyle/>
          <a:p>
            <a:pPr eaLnBrk="1" hangingPunct="1">
              <a:defRPr/>
            </a:pPr>
            <a:r>
              <a:rPr lang="nl-NL" sz="2400" dirty="0" smtClean="0"/>
              <a:t>Klachten ontstaan dus door schadelijke stoffen als</a:t>
            </a:r>
          </a:p>
          <a:p>
            <a:pPr lvl="1" eaLnBrk="1" hangingPunct="1">
              <a:defRPr/>
            </a:pPr>
            <a:r>
              <a:rPr lang="nl-NL" sz="2400" dirty="0" smtClean="0"/>
              <a:t>Roken (en meeroken) (90%)</a:t>
            </a:r>
          </a:p>
          <a:p>
            <a:pPr lvl="1" eaLnBrk="1" hangingPunct="1">
              <a:defRPr/>
            </a:pPr>
            <a:r>
              <a:rPr lang="nl-NL" sz="2400" dirty="0" smtClean="0"/>
              <a:t>Industrieel verontreinigende lucht (10%)</a:t>
            </a:r>
          </a:p>
          <a:p>
            <a:pPr lvl="1" eaLnBrk="1" hangingPunct="1">
              <a:defRPr/>
            </a:pPr>
            <a:endParaRPr lang="nl-NL" sz="2400" dirty="0" smtClean="0"/>
          </a:p>
          <a:p>
            <a:pPr marL="0" indent="0" eaLnBrk="1" hangingPunct="1">
              <a:buFontTx/>
              <a:buNone/>
              <a:defRPr/>
            </a:pPr>
            <a:r>
              <a:rPr lang="nl-NL" sz="2400" dirty="0" smtClean="0"/>
              <a:t>Met als gevolg een</a:t>
            </a:r>
          </a:p>
          <a:p>
            <a:pPr marL="0" indent="0" eaLnBrk="1" hangingPunct="1">
              <a:buFontTx/>
              <a:buNone/>
              <a:defRPr/>
            </a:pPr>
            <a:r>
              <a:rPr lang="nl-NL" sz="2400" dirty="0" smtClean="0"/>
              <a:t>aanzienlijke ziekte-</a:t>
            </a:r>
          </a:p>
          <a:p>
            <a:pPr marL="0" indent="0" eaLnBrk="1" hangingPunct="1">
              <a:buFontTx/>
              <a:buNone/>
              <a:defRPr/>
            </a:pPr>
            <a:r>
              <a:rPr lang="nl-NL" sz="2400" dirty="0" smtClean="0"/>
              <a:t>last voor de patiënt</a:t>
            </a:r>
          </a:p>
          <a:p>
            <a:pPr marL="0" indent="0" eaLnBrk="1" hangingPunct="1">
              <a:buFontTx/>
              <a:buNone/>
              <a:defRPr/>
            </a:pPr>
            <a:r>
              <a:rPr lang="nl-NL" sz="1100" dirty="0">
                <a:hlinkClick r:id="rId4"/>
              </a:rPr>
              <a:t>http://</a:t>
            </a:r>
            <a:r>
              <a:rPr lang="nl-NL" sz="1100" dirty="0" smtClean="0">
                <a:hlinkClick r:id="rId4"/>
              </a:rPr>
              <a:t>www.youtube.com/watch?v=s0v38HWzhFk</a:t>
            </a:r>
            <a:endParaRPr lang="nl-NL" sz="1100" dirty="0" smtClean="0"/>
          </a:p>
          <a:p>
            <a:pPr marL="0" indent="0" eaLnBrk="1" hangingPunct="1">
              <a:buFontTx/>
              <a:buNone/>
              <a:defRPr/>
            </a:pPr>
            <a:endParaRPr lang="nl-NL" sz="2400" dirty="0" smtClean="0"/>
          </a:p>
          <a:p>
            <a:pPr eaLnBrk="1" hangingPunct="1">
              <a:defRPr/>
            </a:pPr>
            <a:endParaRPr lang="nl-NL" sz="1800" dirty="0" smtClean="0">
              <a:solidFill>
                <a:srgbClr val="003399"/>
              </a:solidFill>
            </a:endParaRPr>
          </a:p>
        </p:txBody>
      </p:sp>
      <p:grpSp>
        <p:nvGrpSpPr>
          <p:cNvPr id="29700" name="Group 6"/>
          <p:cNvGrpSpPr>
            <a:grpSpLocks/>
          </p:cNvGrpSpPr>
          <p:nvPr/>
        </p:nvGrpSpPr>
        <p:grpSpPr bwMode="auto">
          <a:xfrm>
            <a:off x="3625850" y="3152775"/>
            <a:ext cx="5518150" cy="3705225"/>
            <a:chOff x="720" y="1104"/>
            <a:chExt cx="3725" cy="2794"/>
          </a:xfrm>
        </p:grpSpPr>
        <p:graphicFrame>
          <p:nvGraphicFramePr>
            <p:cNvPr id="29701" name="Object 7"/>
            <p:cNvGraphicFramePr>
              <a:graphicFrameLocks noChangeAspect="1"/>
            </p:cNvGraphicFramePr>
            <p:nvPr/>
          </p:nvGraphicFramePr>
          <p:xfrm>
            <a:off x="720" y="1104"/>
            <a:ext cx="1802" cy="1351"/>
          </p:xfrm>
          <a:graphic>
            <a:graphicData uri="http://schemas.openxmlformats.org/presentationml/2006/ole">
              <mc:AlternateContent xmlns:mc="http://schemas.openxmlformats.org/markup-compatibility/2006">
                <mc:Choice xmlns:v="urn:schemas-microsoft-com:vml" Requires="v">
                  <p:oleObj spid="_x0000_s2130" name="Photo Editor Photo" r:id="rId5" imgW="1142857" imgH="857143" progId="MSPhotoEd.3">
                    <p:embed/>
                  </p:oleObj>
                </mc:Choice>
                <mc:Fallback>
                  <p:oleObj name="Photo Editor Photo" r:id="rId5" imgW="1142857" imgH="857143"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104"/>
                          <a:ext cx="1802"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8"/>
            <p:cNvGraphicFramePr>
              <a:graphicFrameLocks noChangeAspect="1"/>
            </p:cNvGraphicFramePr>
            <p:nvPr/>
          </p:nvGraphicFramePr>
          <p:xfrm>
            <a:off x="720" y="2544"/>
            <a:ext cx="1802" cy="1351"/>
          </p:xfrm>
          <a:graphic>
            <a:graphicData uri="http://schemas.openxmlformats.org/presentationml/2006/ole">
              <mc:AlternateContent xmlns:mc="http://schemas.openxmlformats.org/markup-compatibility/2006">
                <mc:Choice xmlns:v="urn:schemas-microsoft-com:vml" Requires="v">
                  <p:oleObj spid="_x0000_s2131" name="Photo Editor Photo" r:id="rId7" imgW="1142857" imgH="857143" progId="MSPhotoEd.3">
                    <p:embed/>
                  </p:oleObj>
                </mc:Choice>
                <mc:Fallback>
                  <p:oleObj name="Photo Editor Photo" r:id="rId7" imgW="1142857" imgH="85714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2544"/>
                          <a:ext cx="1802" cy="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9"/>
            <p:cNvGraphicFramePr>
              <a:graphicFrameLocks noChangeAspect="1"/>
            </p:cNvGraphicFramePr>
            <p:nvPr/>
          </p:nvGraphicFramePr>
          <p:xfrm>
            <a:off x="2640" y="2544"/>
            <a:ext cx="1805" cy="1354"/>
          </p:xfrm>
          <a:graphic>
            <a:graphicData uri="http://schemas.openxmlformats.org/presentationml/2006/ole">
              <mc:AlternateContent xmlns:mc="http://schemas.openxmlformats.org/markup-compatibility/2006">
                <mc:Choice xmlns:v="urn:schemas-microsoft-com:vml" Requires="v">
                  <p:oleObj spid="_x0000_s2132" name="Photo Editor Photo" r:id="rId9" imgW="1142857" imgH="857143" progId="MSPhotoEd.3">
                    <p:embed/>
                  </p:oleObj>
                </mc:Choice>
                <mc:Fallback>
                  <p:oleObj name="Photo Editor Photo" r:id="rId9" imgW="1142857" imgH="857143" progId="MSPhotoEd.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0" y="2544"/>
                          <a:ext cx="1805" cy="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ct 10"/>
            <p:cNvGraphicFramePr>
              <a:graphicFrameLocks noChangeAspect="1"/>
            </p:cNvGraphicFramePr>
            <p:nvPr/>
          </p:nvGraphicFramePr>
          <p:xfrm>
            <a:off x="2640" y="1104"/>
            <a:ext cx="1795" cy="1346"/>
          </p:xfrm>
          <a:graphic>
            <a:graphicData uri="http://schemas.openxmlformats.org/presentationml/2006/ole">
              <mc:AlternateContent xmlns:mc="http://schemas.openxmlformats.org/markup-compatibility/2006">
                <mc:Choice xmlns:v="urn:schemas-microsoft-com:vml" Requires="v">
                  <p:oleObj spid="_x0000_s2133" name="Photo Editor Photo" r:id="rId11" imgW="1142857" imgH="857143" progId="MSPhotoEd.3">
                    <p:embed/>
                  </p:oleObj>
                </mc:Choice>
                <mc:Fallback>
                  <p:oleObj name="Photo Editor Photo" r:id="rId11" imgW="1142857" imgH="857143"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0" y="1104"/>
                          <a:ext cx="1795" cy="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7879684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nl-NL" dirty="0" err="1" smtClean="0"/>
              <a:t>Chronische</a:t>
            </a:r>
            <a:r>
              <a:rPr lang="en-US" altLang="nl-NL" dirty="0" smtClean="0"/>
              <a:t> bronchitis</a:t>
            </a:r>
            <a:endParaRPr lang="nl-NL" altLang="nl-NL" dirty="0" smtClean="0"/>
          </a:p>
        </p:txBody>
      </p:sp>
      <p:sp>
        <p:nvSpPr>
          <p:cNvPr id="30723" name="Rectangle 3"/>
          <p:cNvSpPr>
            <a:spLocks noGrp="1" noChangeArrowheads="1"/>
          </p:cNvSpPr>
          <p:nvPr>
            <p:ph idx="1"/>
          </p:nvPr>
        </p:nvSpPr>
        <p:spPr/>
        <p:txBody>
          <a:bodyPr/>
          <a:lstStyle/>
          <a:p>
            <a:pPr eaLnBrk="1" hangingPunct="1"/>
            <a:endParaRPr lang="en-US" altLang="nl-NL" smtClean="0"/>
          </a:p>
        </p:txBody>
      </p:sp>
      <p:pic>
        <p:nvPicPr>
          <p:cNvPr id="30724" name="Picture 4" descr="F:\MIK\Module 6\4. Opdracht 2 Kliniek\PhotoC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90663"/>
            <a:ext cx="82296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3407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t>Longemfyseem</a:t>
            </a:r>
            <a:endParaRPr lang="nl-NL" dirty="0"/>
          </a:p>
        </p:txBody>
      </p:sp>
      <p:sp>
        <p:nvSpPr>
          <p:cNvPr id="3" name="Tijdelijke aanduiding voor inhoud 2"/>
          <p:cNvSpPr>
            <a:spLocks noGrp="1"/>
          </p:cNvSpPr>
          <p:nvPr>
            <p:ph idx="1"/>
          </p:nvPr>
        </p:nvSpPr>
        <p:spPr/>
        <p:txBody>
          <a:bodyPr/>
          <a:lstStyle/>
          <a:p>
            <a:r>
              <a:rPr lang="en-US" dirty="0" err="1" smtClean="0"/>
              <a:t>Progressieve</a:t>
            </a:r>
            <a:r>
              <a:rPr lang="en-US" dirty="0" smtClean="0"/>
              <a:t> </a:t>
            </a:r>
            <a:r>
              <a:rPr lang="en-US" dirty="0" err="1"/>
              <a:t>beschadiging</a:t>
            </a:r>
            <a:r>
              <a:rPr lang="en-US" dirty="0"/>
              <a:t> </a:t>
            </a:r>
            <a:r>
              <a:rPr lang="en-US" dirty="0" err="1"/>
              <a:t>longweefsel</a:t>
            </a:r>
            <a:endParaRPr lang="en-US" dirty="0"/>
          </a:p>
          <a:p>
            <a:r>
              <a:rPr lang="en-US" dirty="0" err="1"/>
              <a:t>Verlies</a:t>
            </a:r>
            <a:r>
              <a:rPr lang="en-US" dirty="0"/>
              <a:t> </a:t>
            </a:r>
            <a:r>
              <a:rPr lang="en-US" dirty="0" err="1"/>
              <a:t>elasticiteit</a:t>
            </a:r>
            <a:r>
              <a:rPr lang="en-US" dirty="0"/>
              <a:t> </a:t>
            </a:r>
            <a:r>
              <a:rPr lang="en-US" dirty="0" err="1"/>
              <a:t>longen</a:t>
            </a:r>
            <a:endParaRPr lang="en-US" dirty="0"/>
          </a:p>
          <a:p>
            <a:r>
              <a:rPr lang="en-US" dirty="0" err="1"/>
              <a:t>Lucht</a:t>
            </a:r>
            <a:r>
              <a:rPr lang="en-US" dirty="0"/>
              <a:t> </a:t>
            </a:r>
            <a:r>
              <a:rPr lang="en-US" dirty="0" err="1"/>
              <a:t>blijft</a:t>
            </a:r>
            <a:r>
              <a:rPr lang="en-US" dirty="0"/>
              <a:t> </a:t>
            </a:r>
            <a:r>
              <a:rPr lang="en-US" dirty="0" err="1"/>
              <a:t>gedeeltelijk</a:t>
            </a:r>
            <a:r>
              <a:rPr lang="en-US" dirty="0"/>
              <a:t> </a:t>
            </a:r>
            <a:r>
              <a:rPr lang="en-US" dirty="0" err="1"/>
              <a:t>achter</a:t>
            </a:r>
            <a:r>
              <a:rPr lang="en-US" dirty="0"/>
              <a:t> in </a:t>
            </a:r>
            <a:r>
              <a:rPr lang="en-US" dirty="0" err="1"/>
              <a:t>longen</a:t>
            </a:r>
            <a:endParaRPr lang="en-US" dirty="0"/>
          </a:p>
          <a:p>
            <a:r>
              <a:rPr lang="en-US" dirty="0" err="1"/>
              <a:t>Tonvormige</a:t>
            </a:r>
            <a:r>
              <a:rPr lang="en-US" dirty="0"/>
              <a:t> thorax</a:t>
            </a:r>
          </a:p>
          <a:p>
            <a:r>
              <a:rPr lang="en-US" dirty="0" err="1"/>
              <a:t>Ademnood</a:t>
            </a:r>
            <a:r>
              <a:rPr lang="en-US" dirty="0"/>
              <a:t>, </a:t>
            </a:r>
            <a:r>
              <a:rPr lang="en-US" dirty="0" err="1"/>
              <a:t>o.a</a:t>
            </a:r>
            <a:r>
              <a:rPr lang="en-US" dirty="0"/>
              <a:t>. door </a:t>
            </a:r>
            <a:r>
              <a:rPr lang="en-US" dirty="0" err="1"/>
              <a:t>verlies</a:t>
            </a:r>
            <a:r>
              <a:rPr lang="en-US" dirty="0"/>
              <a:t> </a:t>
            </a:r>
            <a:r>
              <a:rPr lang="en-US" dirty="0" err="1"/>
              <a:t>inspiratoire</a:t>
            </a:r>
            <a:r>
              <a:rPr lang="en-US" dirty="0"/>
              <a:t> reserve</a:t>
            </a:r>
          </a:p>
          <a:p>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18397504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Behandeling</a:t>
            </a:r>
            <a:endParaRPr lang="nl-NL" dirty="0"/>
          </a:p>
        </p:txBody>
      </p:sp>
      <p:sp>
        <p:nvSpPr>
          <p:cNvPr id="3" name="Tijdelijke aanduiding voor inhoud 2"/>
          <p:cNvSpPr>
            <a:spLocks noGrp="1"/>
          </p:cNvSpPr>
          <p:nvPr>
            <p:ph idx="1"/>
          </p:nvPr>
        </p:nvSpPr>
        <p:spPr>
          <a:xfrm>
            <a:off x="457200" y="1600200"/>
            <a:ext cx="8229600" cy="5257800"/>
          </a:xfrm>
        </p:spPr>
        <p:txBody>
          <a:bodyPr>
            <a:normAutofit/>
          </a:bodyPr>
          <a:lstStyle/>
          <a:p>
            <a:r>
              <a:rPr lang="en-US" dirty="0" err="1" smtClean="0"/>
              <a:t>Genezing</a:t>
            </a:r>
            <a:r>
              <a:rPr lang="en-US" dirty="0" smtClean="0"/>
              <a:t> </a:t>
            </a:r>
            <a:r>
              <a:rPr lang="en-US" dirty="0" err="1" smtClean="0"/>
              <a:t>niet</a:t>
            </a:r>
            <a:r>
              <a:rPr lang="en-US" dirty="0" smtClean="0"/>
              <a:t> </a:t>
            </a:r>
            <a:r>
              <a:rPr lang="en-US" dirty="0" err="1" smtClean="0"/>
              <a:t>mogelijk</a:t>
            </a:r>
            <a:endParaRPr lang="en-US" dirty="0" smtClean="0"/>
          </a:p>
          <a:p>
            <a:r>
              <a:rPr lang="en-US" dirty="0" err="1" smtClean="0"/>
              <a:t>Preventief</a:t>
            </a:r>
            <a:r>
              <a:rPr lang="en-US" dirty="0" smtClean="0"/>
              <a:t> (</a:t>
            </a:r>
            <a:r>
              <a:rPr lang="en-US" dirty="0" err="1" smtClean="0"/>
              <a:t>neerwaartse</a:t>
            </a:r>
            <a:r>
              <a:rPr lang="en-US" dirty="0" smtClean="0"/>
              <a:t> </a:t>
            </a:r>
            <a:r>
              <a:rPr lang="en-US" dirty="0" err="1" smtClean="0"/>
              <a:t>spiraal</a:t>
            </a:r>
            <a:r>
              <a:rPr lang="en-US" dirty="0" smtClean="0"/>
              <a:t> </a:t>
            </a:r>
            <a:r>
              <a:rPr lang="en-US" dirty="0" err="1" smtClean="0"/>
              <a:t>voorkomen</a:t>
            </a:r>
            <a:r>
              <a:rPr lang="en-US" dirty="0" smtClean="0"/>
              <a:t>)</a:t>
            </a:r>
          </a:p>
          <a:p>
            <a:pPr lvl="1"/>
            <a:r>
              <a:rPr lang="en-US" dirty="0" err="1" smtClean="0"/>
              <a:t>Antibiotica</a:t>
            </a:r>
            <a:r>
              <a:rPr lang="en-US" dirty="0" smtClean="0"/>
              <a:t> </a:t>
            </a:r>
            <a:r>
              <a:rPr lang="en-US" dirty="0" err="1" smtClean="0"/>
              <a:t>e.a</a:t>
            </a:r>
            <a:r>
              <a:rPr lang="en-US" dirty="0" smtClean="0"/>
              <a:t>.</a:t>
            </a:r>
          </a:p>
          <a:p>
            <a:pPr lvl="1"/>
            <a:r>
              <a:rPr lang="en-US" dirty="0" err="1" smtClean="0"/>
              <a:t>Zuurstofsuppletie</a:t>
            </a:r>
            <a:endParaRPr lang="en-US" dirty="0"/>
          </a:p>
          <a:p>
            <a:r>
              <a:rPr lang="en-US" dirty="0" err="1"/>
              <a:t>Longvolumereductie</a:t>
            </a:r>
            <a:endParaRPr lang="en-US" dirty="0"/>
          </a:p>
          <a:p>
            <a:pPr lvl="1"/>
            <a:r>
              <a:rPr lang="en-US" dirty="0">
                <a:hlinkClick r:id="rId2"/>
              </a:rPr>
              <a:t>Coil</a:t>
            </a:r>
            <a:endParaRPr lang="en-US" dirty="0"/>
          </a:p>
          <a:p>
            <a:pPr lvl="1"/>
            <a:r>
              <a:rPr lang="en-US" dirty="0"/>
              <a:t>Valve</a:t>
            </a:r>
          </a:p>
          <a:p>
            <a:pPr lvl="1"/>
            <a:r>
              <a:rPr lang="en-US" dirty="0" err="1"/>
              <a:t>Operatieve</a:t>
            </a:r>
            <a:r>
              <a:rPr lang="en-US" dirty="0"/>
              <a:t> </a:t>
            </a:r>
            <a:r>
              <a:rPr lang="en-US" dirty="0" err="1"/>
              <a:t>reductie</a:t>
            </a:r>
            <a:endParaRPr lang="nl-NL" dirty="0"/>
          </a:p>
          <a:p>
            <a:r>
              <a:rPr lang="en-US" dirty="0" err="1" smtClean="0"/>
              <a:t>Longtransplantatie</a:t>
            </a:r>
            <a:endParaRPr lang="en-US" dirty="0" smtClean="0"/>
          </a:p>
        </p:txBody>
      </p:sp>
    </p:spTree>
    <p:extLst>
      <p:ext uri="{BB962C8B-B14F-4D97-AF65-F5344CB8AC3E}">
        <p14:creationId xmlns:p14="http://schemas.microsoft.com/office/powerpoint/2010/main" val="1488046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F:\MIK\Module 6\4. Opdracht 2 Kliniek\C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3409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nl-NL" dirty="0" err="1" smtClean="0"/>
              <a:t>Obstructief</a:t>
            </a:r>
            <a:r>
              <a:rPr lang="en-US" altLang="nl-NL" dirty="0" smtClean="0"/>
              <a:t> </a:t>
            </a:r>
            <a:r>
              <a:rPr lang="en-US" altLang="nl-NL" dirty="0" err="1" smtClean="0"/>
              <a:t>Emfyseem</a:t>
            </a:r>
            <a:endParaRPr lang="nl-NL" altLang="nl-NL" dirty="0" smtClean="0"/>
          </a:p>
        </p:txBody>
      </p:sp>
      <p:sp>
        <p:nvSpPr>
          <p:cNvPr id="33795" name="Rectangle 3"/>
          <p:cNvSpPr>
            <a:spLocks noGrp="1" noChangeArrowheads="1"/>
          </p:cNvSpPr>
          <p:nvPr>
            <p:ph idx="1"/>
          </p:nvPr>
        </p:nvSpPr>
        <p:spPr/>
        <p:txBody>
          <a:bodyPr/>
          <a:lstStyle/>
          <a:p>
            <a:pPr eaLnBrk="1" hangingPunct="1"/>
            <a:endParaRPr lang="en-US" altLang="nl-NL" smtClean="0"/>
          </a:p>
        </p:txBody>
      </p:sp>
      <p:pic>
        <p:nvPicPr>
          <p:cNvPr id="33796" name="Picture 4" descr="F:\MIK\Module 6\4. Opdracht 2 Kliniek\PhotoCOP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3225"/>
            <a:ext cx="795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436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609600"/>
            <a:ext cx="8534400" cy="1143000"/>
          </a:xfrm>
        </p:spPr>
        <p:txBody>
          <a:bodyPr/>
          <a:lstStyle/>
          <a:p>
            <a:pPr eaLnBrk="1" hangingPunct="1"/>
            <a:r>
              <a:rPr lang="en-US" altLang="nl-NL" dirty="0" err="1" smtClean="0"/>
              <a:t>Longemfyseem</a:t>
            </a:r>
            <a:r>
              <a:rPr lang="en-US" altLang="nl-NL" dirty="0" smtClean="0"/>
              <a:t>: </a:t>
            </a:r>
            <a:r>
              <a:rPr lang="en-US" altLang="nl-NL" dirty="0" err="1" smtClean="0"/>
              <a:t>risicofactoren</a:t>
            </a:r>
            <a:endParaRPr lang="nl-NL" altLang="nl-NL" dirty="0" smtClean="0"/>
          </a:p>
        </p:txBody>
      </p:sp>
      <p:sp>
        <p:nvSpPr>
          <p:cNvPr id="34819" name="Rectangle 3"/>
          <p:cNvSpPr>
            <a:spLocks noGrp="1" noChangeArrowheads="1"/>
          </p:cNvSpPr>
          <p:nvPr>
            <p:ph idx="1"/>
          </p:nvPr>
        </p:nvSpPr>
        <p:spPr>
          <a:xfrm>
            <a:off x="4191000" y="2133600"/>
            <a:ext cx="4953000" cy="4114800"/>
          </a:xfrm>
        </p:spPr>
        <p:txBody>
          <a:bodyPr>
            <a:noAutofit/>
          </a:bodyPr>
          <a:lstStyle/>
          <a:p>
            <a:pPr eaLnBrk="1" hangingPunct="1">
              <a:lnSpc>
                <a:spcPct val="130000"/>
              </a:lnSpc>
            </a:pPr>
            <a:r>
              <a:rPr lang="en-US" altLang="nl-NL" sz="2800" dirty="0" err="1" smtClean="0">
                <a:latin typeface="+mj-lt"/>
              </a:rPr>
              <a:t>Roken</a:t>
            </a:r>
            <a:endParaRPr lang="en-US" altLang="nl-NL" sz="2800" dirty="0" smtClean="0">
              <a:latin typeface="+mj-lt"/>
            </a:endParaRPr>
          </a:p>
          <a:p>
            <a:pPr eaLnBrk="1" hangingPunct="1">
              <a:lnSpc>
                <a:spcPct val="130000"/>
              </a:lnSpc>
            </a:pPr>
            <a:r>
              <a:rPr lang="en-US" altLang="nl-NL" sz="2800" dirty="0" err="1" smtClean="0">
                <a:latin typeface="+mj-lt"/>
              </a:rPr>
              <a:t>Professionele</a:t>
            </a:r>
            <a:r>
              <a:rPr lang="en-US" altLang="nl-NL" sz="2800" dirty="0" smtClean="0">
                <a:latin typeface="+mj-lt"/>
              </a:rPr>
              <a:t> </a:t>
            </a:r>
            <a:r>
              <a:rPr lang="en-US" altLang="nl-NL" sz="2800" dirty="0" err="1" smtClean="0">
                <a:latin typeface="+mj-lt"/>
              </a:rPr>
              <a:t>oplosmiddelen</a:t>
            </a:r>
            <a:r>
              <a:rPr lang="en-US" altLang="nl-NL" sz="2800" dirty="0" smtClean="0">
                <a:latin typeface="+mj-lt"/>
              </a:rPr>
              <a:t> </a:t>
            </a:r>
          </a:p>
          <a:p>
            <a:pPr eaLnBrk="1" hangingPunct="1">
              <a:lnSpc>
                <a:spcPct val="130000"/>
              </a:lnSpc>
            </a:pPr>
            <a:r>
              <a:rPr lang="en-US" altLang="nl-NL" sz="2800" dirty="0" err="1" smtClean="0">
                <a:latin typeface="+mj-lt"/>
              </a:rPr>
              <a:t>Infecties</a:t>
            </a:r>
            <a:endParaRPr lang="en-US" altLang="nl-NL" sz="2800" dirty="0" smtClean="0">
              <a:latin typeface="+mj-lt"/>
            </a:endParaRPr>
          </a:p>
          <a:p>
            <a:pPr eaLnBrk="1" hangingPunct="1">
              <a:lnSpc>
                <a:spcPct val="130000"/>
              </a:lnSpc>
            </a:pPr>
            <a:r>
              <a:rPr lang="en-US" altLang="nl-NL" sz="2800" dirty="0" err="1" smtClean="0">
                <a:latin typeface="+mj-lt"/>
              </a:rPr>
              <a:t>Ondervoeding</a:t>
            </a:r>
            <a:endParaRPr lang="en-US" altLang="nl-NL" sz="2800" dirty="0" smtClean="0">
              <a:latin typeface="+mj-lt"/>
            </a:endParaRPr>
          </a:p>
          <a:p>
            <a:pPr eaLnBrk="1" hangingPunct="1">
              <a:lnSpc>
                <a:spcPct val="130000"/>
              </a:lnSpc>
            </a:pPr>
            <a:r>
              <a:rPr lang="en-US" altLang="nl-NL" sz="2800" dirty="0" err="1" smtClean="0">
                <a:latin typeface="+mj-lt"/>
              </a:rPr>
              <a:t>Laag</a:t>
            </a:r>
            <a:r>
              <a:rPr lang="en-US" altLang="nl-NL" sz="2800" dirty="0" smtClean="0">
                <a:latin typeface="+mj-lt"/>
              </a:rPr>
              <a:t> </a:t>
            </a:r>
            <a:r>
              <a:rPr lang="en-US" altLang="nl-NL" sz="2800" dirty="0" err="1" smtClean="0">
                <a:latin typeface="+mj-lt"/>
              </a:rPr>
              <a:t>geboortegewicht</a:t>
            </a:r>
            <a:endParaRPr lang="en-US" altLang="nl-NL" sz="2800" dirty="0" smtClean="0">
              <a:latin typeface="+mj-lt"/>
            </a:endParaRPr>
          </a:p>
          <a:p>
            <a:pPr eaLnBrk="1" hangingPunct="1">
              <a:lnSpc>
                <a:spcPct val="130000"/>
              </a:lnSpc>
            </a:pPr>
            <a:r>
              <a:rPr lang="en-US" altLang="nl-NL" sz="2800" dirty="0" err="1" smtClean="0">
                <a:latin typeface="+mj-lt"/>
              </a:rPr>
              <a:t>Meerdere</a:t>
            </a:r>
            <a:r>
              <a:rPr lang="en-US" altLang="nl-NL" sz="2800" dirty="0" smtClean="0">
                <a:latin typeface="+mj-lt"/>
              </a:rPr>
              <a:t> </a:t>
            </a:r>
            <a:r>
              <a:rPr lang="en-US" altLang="nl-NL" sz="2800" dirty="0" err="1" smtClean="0">
                <a:latin typeface="+mj-lt"/>
              </a:rPr>
              <a:t>Genetische</a:t>
            </a:r>
            <a:r>
              <a:rPr lang="en-US" altLang="nl-NL" sz="2800" dirty="0" smtClean="0">
                <a:latin typeface="+mj-lt"/>
              </a:rPr>
              <a:t> </a:t>
            </a:r>
            <a:r>
              <a:rPr lang="en-US" altLang="nl-NL" sz="2800" dirty="0" err="1" smtClean="0">
                <a:latin typeface="+mj-lt"/>
              </a:rPr>
              <a:t>factoren</a:t>
            </a:r>
            <a:endParaRPr lang="en-US" altLang="nl-NL" sz="2800" dirty="0" smtClean="0">
              <a:latin typeface="+mj-lt"/>
            </a:endParaRPr>
          </a:p>
          <a:p>
            <a:pPr eaLnBrk="1" hangingPunct="1">
              <a:lnSpc>
                <a:spcPct val="130000"/>
              </a:lnSpc>
              <a:buFontTx/>
              <a:buNone/>
            </a:pPr>
            <a:endParaRPr lang="en-US" altLang="nl-NL" sz="1600" dirty="0" smtClean="0">
              <a:latin typeface="Verdana" pitchFamily="34" charset="0"/>
            </a:endParaRPr>
          </a:p>
          <a:p>
            <a:pPr eaLnBrk="1" hangingPunct="1">
              <a:lnSpc>
                <a:spcPct val="130000"/>
              </a:lnSpc>
              <a:buFontTx/>
              <a:buNone/>
            </a:pPr>
            <a:r>
              <a:rPr lang="en-US" altLang="nl-NL" sz="1600" dirty="0" smtClean="0">
                <a:latin typeface="Verdana" pitchFamily="34" charset="0"/>
              </a:rPr>
              <a:t>	</a:t>
            </a:r>
            <a:endParaRPr lang="en-US" altLang="nl-NL" sz="2400" dirty="0" smtClean="0">
              <a:latin typeface="Verdana" pitchFamily="34" charset="0"/>
            </a:endParaRPr>
          </a:p>
        </p:txBody>
      </p:sp>
      <p:pic>
        <p:nvPicPr>
          <p:cNvPr id="34820" name="Picture 4" descr="F:\MIK\Module 6\4. Opdracht 2 Kliniek\roken-sche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3886200"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1548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0" name="Group 34"/>
          <p:cNvGraphicFramePr>
            <a:graphicFrameLocks noGrp="1"/>
          </p:cNvGraphicFramePr>
          <p:nvPr>
            <p:extLst>
              <p:ext uri="{D42A27DB-BD31-4B8C-83A1-F6EECF244321}">
                <p14:modId xmlns:p14="http://schemas.microsoft.com/office/powerpoint/2010/main" val="1753668959"/>
              </p:ext>
            </p:extLst>
          </p:nvPr>
        </p:nvGraphicFramePr>
        <p:xfrm>
          <a:off x="0" y="836712"/>
          <a:ext cx="9144000" cy="5736845"/>
        </p:xfrm>
        <a:graphic>
          <a:graphicData uri="http://schemas.openxmlformats.org/drawingml/2006/table">
            <a:tbl>
              <a:tblPr/>
              <a:tblGrid>
                <a:gridCol w="2339752"/>
                <a:gridCol w="3384376"/>
                <a:gridCol w="3419872"/>
              </a:tblGrid>
              <a:tr h="1412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Verdana" pitchFamily="34" charset="0"/>
                        </a:rPr>
                        <a:t>Chronische</a:t>
                      </a:r>
                      <a:r>
                        <a:rPr kumimoji="0" lang="en-US" sz="2400" b="1" i="0" u="none" strike="noStrike" cap="none" normalizeH="0" baseline="0" dirty="0" smtClean="0">
                          <a:ln>
                            <a:noFill/>
                          </a:ln>
                          <a:solidFill>
                            <a:schemeClr val="tx1"/>
                          </a:solidFill>
                          <a:effectLst/>
                          <a:latin typeface="Verdana" pitchFamily="34" charset="0"/>
                        </a:rPr>
                        <a:t> bronchitis</a:t>
                      </a:r>
                      <a:endParaRPr kumimoji="0" lang="nl-NL" sz="2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Verdana" pitchFamily="34" charset="0"/>
                        </a:rPr>
                        <a:t>Obstructief</a:t>
                      </a:r>
                      <a:r>
                        <a:rPr kumimoji="0" lang="en-US" sz="2400" b="1" i="0" u="none" strike="noStrike" cap="none" normalizeH="0" baseline="0" dirty="0" smtClean="0">
                          <a:ln>
                            <a:noFill/>
                          </a:ln>
                          <a:solidFill>
                            <a:schemeClr val="tx1"/>
                          </a:solidFill>
                          <a:effectLst/>
                          <a:latin typeface="Verdana" pitchFamily="34" charset="0"/>
                        </a:rPr>
                        <a:t> </a:t>
                      </a:r>
                      <a:r>
                        <a:rPr kumimoji="0" lang="en-US" sz="2400" b="1" i="0" u="none" strike="noStrike" cap="none" normalizeH="0" baseline="0" dirty="0" err="1" smtClean="0">
                          <a:ln>
                            <a:noFill/>
                          </a:ln>
                          <a:solidFill>
                            <a:schemeClr val="tx1"/>
                          </a:solidFill>
                          <a:effectLst/>
                          <a:latin typeface="Verdana" pitchFamily="34" charset="0"/>
                        </a:rPr>
                        <a:t>emfyseem</a:t>
                      </a:r>
                      <a:endParaRPr kumimoji="0" lang="nl-NL" sz="24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324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Verdana" pitchFamily="34" charset="0"/>
                        </a:rPr>
                        <a:t>Symptomen</a:t>
                      </a:r>
                      <a:r>
                        <a:rPr kumimoji="0" lang="en-US" sz="2400" b="1" i="0" u="none" strike="noStrike" cap="none" normalizeH="0" baseline="0" dirty="0" smtClean="0">
                          <a:ln>
                            <a:noFill/>
                          </a:ln>
                          <a:solidFill>
                            <a:schemeClr val="tx1"/>
                          </a:solidFill>
                          <a:effectLst/>
                          <a:latin typeface="Verdana" pitchFamily="34" charset="0"/>
                        </a:rPr>
                        <a:t> &amp; </a:t>
                      </a:r>
                      <a:r>
                        <a:rPr kumimoji="0" lang="en-US" sz="2400" b="1" i="0" u="none" strike="noStrike" cap="none" normalizeH="0" baseline="0" dirty="0" err="1" smtClean="0">
                          <a:ln>
                            <a:noFill/>
                          </a:ln>
                          <a:solidFill>
                            <a:schemeClr val="tx1"/>
                          </a:solidFill>
                          <a:effectLst/>
                          <a:latin typeface="Verdana" pitchFamily="34" charset="0"/>
                        </a:rPr>
                        <a:t>Klachten</a:t>
                      </a:r>
                      <a:endParaRPr kumimoji="0" lang="nl-NL" sz="24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Verdana" pitchFamily="34" charset="0"/>
                          <a:cs typeface="Times New Roman" pitchFamily="18" charset="0"/>
                        </a:rPr>
                        <a:t>Hoesten</a:t>
                      </a: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 op </a:t>
                      </a:r>
                      <a:r>
                        <a:rPr kumimoji="0" lang="en-US" sz="2200" b="0" i="0" u="none" strike="noStrike" cap="none" normalizeH="0" baseline="0" dirty="0" err="1" smtClean="0">
                          <a:ln>
                            <a:noFill/>
                          </a:ln>
                          <a:solidFill>
                            <a:schemeClr val="tx1"/>
                          </a:solidFill>
                          <a:effectLst/>
                          <a:latin typeface="Verdana" pitchFamily="34" charset="0"/>
                          <a:cs typeface="Times New Roman" pitchFamily="18" charset="0"/>
                        </a:rPr>
                        <a:t>voorgrond</a:t>
                      </a: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 (p</a:t>
                      </a:r>
                      <a:r>
                        <a:rPr kumimoji="0" lang="nl-NL" sz="2200" b="0" i="0" u="none" strike="noStrike" cap="none" normalizeH="0" baseline="0" dirty="0" err="1" smtClean="0">
                          <a:ln>
                            <a:noFill/>
                          </a:ln>
                          <a:solidFill>
                            <a:schemeClr val="tx1"/>
                          </a:solidFill>
                          <a:effectLst/>
                          <a:latin typeface="Verdana" pitchFamily="34" charset="0"/>
                          <a:cs typeface="Times New Roman" pitchFamily="18" charset="0"/>
                        </a:rPr>
                        <a:t>roductief</a:t>
                      </a: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chronische ontsteking en vernauwing van de luchtwegen &gt;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Piepend geluid vanuit de luchtwegen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Kriebel onder de kin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Bloedsmaak in de mond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200" b="0" i="0" u="none" strike="noStrike" cap="none" normalizeH="0" baseline="0" dirty="0" smtClean="0">
                        <a:ln>
                          <a:noFill/>
                        </a:ln>
                        <a:solidFill>
                          <a:schemeClr val="tx1"/>
                        </a:solidFill>
                        <a:effectLst/>
                        <a:latin typeface="Verdana"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cs typeface="Times New Roman" pitchFamily="18" charset="0"/>
                        </a:rPr>
                        <a:t>K</a:t>
                      </a:r>
                      <a:r>
                        <a:rPr kumimoji="0" lang="nl-NL" sz="2200" b="0" i="0" u="none" strike="noStrike" cap="none" normalizeH="0" baseline="0" dirty="0" err="1" smtClean="0">
                          <a:ln>
                            <a:noFill/>
                          </a:ln>
                          <a:solidFill>
                            <a:schemeClr val="tx1"/>
                          </a:solidFill>
                          <a:effectLst/>
                          <a:latin typeface="Verdana" pitchFamily="34" charset="0"/>
                          <a:cs typeface="Times New Roman" pitchFamily="18" charset="0"/>
                        </a:rPr>
                        <a:t>ortademigheid</a:t>
                      </a: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 bij inspanning en later ook in rust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grote, tonvormige borstkas die permanent in de inademingsstand staat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smtClean="0">
                          <a:ln>
                            <a:noFill/>
                          </a:ln>
                          <a:solidFill>
                            <a:schemeClr val="tx1"/>
                          </a:solidFill>
                          <a:effectLst/>
                          <a:latin typeface="Verdana" pitchFamily="34" charset="0"/>
                          <a:cs typeface="Times New Roman" pitchFamily="18" charset="0"/>
                        </a:rPr>
                        <a:t>In het eindstadium van de ziekte is de patiënt permanent benauwd, zelfs in rust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spTree>
    <p:extLst>
      <p:ext uri="{BB962C8B-B14F-4D97-AF65-F5344CB8AC3E}">
        <p14:creationId xmlns:p14="http://schemas.microsoft.com/office/powerpoint/2010/main" val="100126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19125" y="2343150"/>
            <a:ext cx="7840663" cy="1949450"/>
          </a:xfrm>
        </p:spPr>
        <p:txBody>
          <a:bodyPr/>
          <a:lstStyle/>
          <a:p>
            <a:pPr eaLnBrk="1" hangingPunct="1"/>
            <a:r>
              <a:rPr lang="nl-NL" altLang="nl-NL" sz="2800" b="1" smtClean="0">
                <a:solidFill>
                  <a:schemeClr val="tx1"/>
                </a:solidFill>
              </a:rPr>
              <a:t>Waarom is behandelen en voorkómen van exacerbaties van COPD patiënten zo belangrijk?</a:t>
            </a:r>
          </a:p>
        </p:txBody>
      </p:sp>
    </p:spTree>
    <p:extLst>
      <p:ext uri="{BB962C8B-B14F-4D97-AF65-F5344CB8AC3E}">
        <p14:creationId xmlns:p14="http://schemas.microsoft.com/office/powerpoint/2010/main" val="138935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Ziektebeelden </a:t>
            </a:r>
            <a:r>
              <a:rPr lang="nl-NL" dirty="0" err="1" smtClean="0"/>
              <a:t>chron</a:t>
            </a:r>
            <a:r>
              <a:rPr lang="nl-NL" dirty="0" smtClean="0"/>
              <a:t>. </a:t>
            </a:r>
            <a:r>
              <a:rPr lang="nl-NL" dirty="0" err="1" smtClean="0"/>
              <a:t>Longaand</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Astma</a:t>
            </a:r>
          </a:p>
          <a:p>
            <a:r>
              <a:rPr lang="nl-NL" dirty="0" smtClean="0"/>
              <a:t>COPD</a:t>
            </a:r>
          </a:p>
          <a:p>
            <a:r>
              <a:rPr lang="nl-NL" dirty="0" smtClean="0"/>
              <a:t>Fibrose </a:t>
            </a:r>
            <a:endParaRPr lang="nl-NL" dirty="0"/>
          </a:p>
        </p:txBody>
      </p:sp>
    </p:spTree>
    <p:extLst>
      <p:ext uri="{BB962C8B-B14F-4D97-AF65-F5344CB8AC3E}">
        <p14:creationId xmlns:p14="http://schemas.microsoft.com/office/powerpoint/2010/main" val="21922697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29000" y="2743200"/>
            <a:ext cx="3763963" cy="5810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Incompleet herstel van de longfunctie na een exacerbatie</a:t>
            </a:r>
          </a:p>
        </p:txBody>
      </p:sp>
      <p:sp>
        <p:nvSpPr>
          <p:cNvPr id="40963" name="Line 3"/>
          <p:cNvSpPr>
            <a:spLocks noChangeShapeType="1"/>
          </p:cNvSpPr>
          <p:nvPr/>
        </p:nvSpPr>
        <p:spPr bwMode="auto">
          <a:xfrm rot="10800000">
            <a:off x="1828800" y="1752600"/>
            <a:ext cx="12700" cy="3668713"/>
          </a:xfrm>
          <a:prstGeom prst="line">
            <a:avLst/>
          </a:prstGeom>
          <a:noFill/>
          <a:ln w="25400">
            <a:solidFill>
              <a:srgbClr val="003399"/>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4" name="Freeform 4"/>
          <p:cNvSpPr>
            <a:spLocks/>
          </p:cNvSpPr>
          <p:nvPr/>
        </p:nvSpPr>
        <p:spPr bwMode="auto">
          <a:xfrm>
            <a:off x="1836738" y="2524125"/>
            <a:ext cx="3421062" cy="2886075"/>
          </a:xfrm>
          <a:custGeom>
            <a:avLst/>
            <a:gdLst>
              <a:gd name="T0" fmla="*/ 0 w 3744"/>
              <a:gd name="T1" fmla="*/ 0 h 1776"/>
              <a:gd name="T2" fmla="*/ 2147483647 w 3744"/>
              <a:gd name="T3" fmla="*/ 2147483647 h 1776"/>
              <a:gd name="T4" fmla="*/ 2147483647 w 3744"/>
              <a:gd name="T5" fmla="*/ 2147483647 h 1776"/>
              <a:gd name="T6" fmla="*/ 2147483647 w 3744"/>
              <a:gd name="T7" fmla="*/ 2147483647 h 1776"/>
              <a:gd name="T8" fmla="*/ 2147483647 w 3744"/>
              <a:gd name="T9" fmla="*/ 2147483647 h 1776"/>
              <a:gd name="T10" fmla="*/ 2147483647 w 3744"/>
              <a:gd name="T11" fmla="*/ 2147483647 h 1776"/>
              <a:gd name="T12" fmla="*/ 2147483647 w 3744"/>
              <a:gd name="T13" fmla="*/ 2147483647 h 1776"/>
              <a:gd name="T14" fmla="*/ 2147483647 w 3744"/>
              <a:gd name="T15" fmla="*/ 2147483647 h 1776"/>
              <a:gd name="T16" fmla="*/ 2147483647 w 3744"/>
              <a:gd name="T17" fmla="*/ 2147483647 h 1776"/>
              <a:gd name="T18" fmla="*/ 2147483647 w 3744"/>
              <a:gd name="T19" fmla="*/ 2147483647 h 1776"/>
              <a:gd name="T20" fmla="*/ 2147483647 w 3744"/>
              <a:gd name="T21" fmla="*/ 2147483647 h 1776"/>
              <a:gd name="T22" fmla="*/ 2147483647 w 3744"/>
              <a:gd name="T23" fmla="*/ 2147483647 h 1776"/>
              <a:gd name="T24" fmla="*/ 2147483647 w 3744"/>
              <a:gd name="T25" fmla="*/ 2147483647 h 1776"/>
              <a:gd name="T26" fmla="*/ 2147483647 w 3744"/>
              <a:gd name="T27" fmla="*/ 2147483647 h 1776"/>
              <a:gd name="T28" fmla="*/ 2147483647 w 3744"/>
              <a:gd name="T29" fmla="*/ 2147483647 h 1776"/>
              <a:gd name="T30" fmla="*/ 2147483647 w 3744"/>
              <a:gd name="T31" fmla="*/ 2147483647 h 17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44" h="1776">
                <a:moveTo>
                  <a:pt x="0" y="0"/>
                </a:moveTo>
                <a:cubicBezTo>
                  <a:pt x="96" y="12"/>
                  <a:pt x="192" y="24"/>
                  <a:pt x="240" y="96"/>
                </a:cubicBezTo>
                <a:cubicBezTo>
                  <a:pt x="288" y="168"/>
                  <a:pt x="264" y="408"/>
                  <a:pt x="288" y="432"/>
                </a:cubicBezTo>
                <a:cubicBezTo>
                  <a:pt x="312" y="456"/>
                  <a:pt x="304" y="240"/>
                  <a:pt x="384" y="240"/>
                </a:cubicBezTo>
                <a:cubicBezTo>
                  <a:pt x="464" y="240"/>
                  <a:pt x="696" y="352"/>
                  <a:pt x="768" y="432"/>
                </a:cubicBezTo>
                <a:cubicBezTo>
                  <a:pt x="840" y="512"/>
                  <a:pt x="800" y="704"/>
                  <a:pt x="816" y="720"/>
                </a:cubicBezTo>
                <a:cubicBezTo>
                  <a:pt x="832" y="736"/>
                  <a:pt x="800" y="544"/>
                  <a:pt x="864" y="528"/>
                </a:cubicBezTo>
                <a:cubicBezTo>
                  <a:pt x="928" y="512"/>
                  <a:pt x="1120" y="528"/>
                  <a:pt x="1200" y="624"/>
                </a:cubicBezTo>
                <a:cubicBezTo>
                  <a:pt x="1280" y="720"/>
                  <a:pt x="1304" y="1072"/>
                  <a:pt x="1344" y="1104"/>
                </a:cubicBezTo>
                <a:cubicBezTo>
                  <a:pt x="1384" y="1136"/>
                  <a:pt x="1312" y="824"/>
                  <a:pt x="1440" y="816"/>
                </a:cubicBezTo>
                <a:cubicBezTo>
                  <a:pt x="1568" y="808"/>
                  <a:pt x="1976" y="944"/>
                  <a:pt x="2112" y="1056"/>
                </a:cubicBezTo>
                <a:cubicBezTo>
                  <a:pt x="2248" y="1168"/>
                  <a:pt x="2216" y="1456"/>
                  <a:pt x="2256" y="1488"/>
                </a:cubicBezTo>
                <a:cubicBezTo>
                  <a:pt x="2296" y="1520"/>
                  <a:pt x="2216" y="1240"/>
                  <a:pt x="2352" y="1248"/>
                </a:cubicBezTo>
                <a:cubicBezTo>
                  <a:pt x="2488" y="1256"/>
                  <a:pt x="2928" y="1464"/>
                  <a:pt x="3072" y="1536"/>
                </a:cubicBezTo>
                <a:cubicBezTo>
                  <a:pt x="3216" y="1608"/>
                  <a:pt x="3104" y="1640"/>
                  <a:pt x="3216" y="1680"/>
                </a:cubicBezTo>
                <a:cubicBezTo>
                  <a:pt x="3328" y="1720"/>
                  <a:pt x="3656" y="1760"/>
                  <a:pt x="3744" y="1776"/>
                </a:cubicBezTo>
              </a:path>
            </a:pathLst>
          </a:custGeom>
          <a:noFill/>
          <a:ln w="12700" cap="flat" cmpd="sng">
            <a:solidFill>
              <a:srgbClr val="003399"/>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965" name="Line 5"/>
          <p:cNvSpPr>
            <a:spLocks noChangeShapeType="1"/>
          </p:cNvSpPr>
          <p:nvPr/>
        </p:nvSpPr>
        <p:spPr bwMode="auto">
          <a:xfrm flipH="1">
            <a:off x="1841500" y="5427663"/>
            <a:ext cx="5859463" cy="0"/>
          </a:xfrm>
          <a:prstGeom prst="line">
            <a:avLst/>
          </a:prstGeom>
          <a:noFill/>
          <a:ln w="25400">
            <a:solidFill>
              <a:srgbClr val="003399"/>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40966" name="Text Box 6"/>
          <p:cNvSpPr txBox="1">
            <a:spLocks noChangeArrowheads="1"/>
          </p:cNvSpPr>
          <p:nvPr/>
        </p:nvSpPr>
        <p:spPr bwMode="auto">
          <a:xfrm>
            <a:off x="2057400" y="4616450"/>
            <a:ext cx="187642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None/>
            </a:pPr>
            <a:r>
              <a:rPr lang="nl-NL" altLang="nl-NL" sz="1600">
                <a:sym typeface="Wingdings" pitchFamily="2" charset="2"/>
              </a:rPr>
              <a:t>COPD exacerbatie</a:t>
            </a:r>
          </a:p>
        </p:txBody>
      </p:sp>
      <p:sp>
        <p:nvSpPr>
          <p:cNvPr id="40967" name="Line 7"/>
          <p:cNvSpPr>
            <a:spLocks noChangeShapeType="1"/>
          </p:cNvSpPr>
          <p:nvPr/>
        </p:nvSpPr>
        <p:spPr bwMode="auto">
          <a:xfrm>
            <a:off x="1905000" y="2514600"/>
            <a:ext cx="3352800" cy="2362200"/>
          </a:xfrm>
          <a:prstGeom prst="line">
            <a:avLst/>
          </a:prstGeom>
          <a:noFill/>
          <a:ln w="9525">
            <a:solidFill>
              <a:srgbClr val="3333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968" name="AutoShape 8"/>
          <p:cNvSpPr>
            <a:spLocks noChangeArrowheads="1"/>
          </p:cNvSpPr>
          <p:nvPr/>
        </p:nvSpPr>
        <p:spPr bwMode="auto">
          <a:xfrm>
            <a:off x="2438400" y="2895600"/>
            <a:ext cx="142875" cy="263525"/>
          </a:xfrm>
          <a:prstGeom prst="upDownArrow">
            <a:avLst>
              <a:gd name="adj1" fmla="val 50000"/>
              <a:gd name="adj2" fmla="val 36889"/>
            </a:avLst>
          </a:prstGeom>
          <a:solidFill>
            <a:srgbClr val="33CCFF"/>
          </a:solidFill>
          <a:ln w="12700">
            <a:solidFill>
              <a:srgbClr val="33CC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40969" name="AutoShape 9"/>
          <p:cNvSpPr>
            <a:spLocks noChangeArrowheads="1"/>
          </p:cNvSpPr>
          <p:nvPr/>
        </p:nvSpPr>
        <p:spPr bwMode="auto">
          <a:xfrm>
            <a:off x="2971800" y="4419600"/>
            <a:ext cx="152400" cy="228600"/>
          </a:xfrm>
          <a:prstGeom prst="upArrow">
            <a:avLst>
              <a:gd name="adj1" fmla="val 50000"/>
              <a:gd name="adj2" fmla="val 37500"/>
            </a:avLst>
          </a:prstGeom>
          <a:solidFill>
            <a:srgbClr val="33CCFF"/>
          </a:solidFill>
          <a:ln w="9525">
            <a:solidFill>
              <a:srgbClr val="33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sp>
        <p:nvSpPr>
          <p:cNvPr id="40970" name="Rectangle 10"/>
          <p:cNvSpPr>
            <a:spLocks noChangeArrowheads="1"/>
          </p:cNvSpPr>
          <p:nvPr/>
        </p:nvSpPr>
        <p:spPr bwMode="auto">
          <a:xfrm>
            <a:off x="685800" y="4984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altLang="nl-NL" sz="2800" b="1"/>
              <a:t>Patiënt komt na een exacerbatie niet meer terug op ‘zijn’ oude niveau </a:t>
            </a:r>
          </a:p>
        </p:txBody>
      </p:sp>
      <p:sp>
        <p:nvSpPr>
          <p:cNvPr id="40971" name="Rectangle 11"/>
          <p:cNvSpPr>
            <a:spLocks noChangeArrowheads="1"/>
          </p:cNvSpPr>
          <p:nvPr/>
        </p:nvSpPr>
        <p:spPr bwMode="auto">
          <a:xfrm rot="-5400000">
            <a:off x="98425" y="3614738"/>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Ernst van de ziekte</a:t>
            </a:r>
          </a:p>
        </p:txBody>
      </p:sp>
      <p:sp>
        <p:nvSpPr>
          <p:cNvPr id="40972" name="Rectangle 12"/>
          <p:cNvSpPr>
            <a:spLocks noChangeArrowheads="1"/>
          </p:cNvSpPr>
          <p:nvPr/>
        </p:nvSpPr>
        <p:spPr bwMode="auto">
          <a:xfrm>
            <a:off x="4510088" y="5530850"/>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altLang="nl-NL" sz="1600"/>
              <a:t>tijd</a:t>
            </a:r>
          </a:p>
        </p:txBody>
      </p:sp>
    </p:spTree>
    <p:extLst>
      <p:ext uri="{BB962C8B-B14F-4D97-AF65-F5344CB8AC3E}">
        <p14:creationId xmlns:p14="http://schemas.microsoft.com/office/powerpoint/2010/main" val="41973071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274638"/>
            <a:ext cx="3827463" cy="2217737"/>
          </a:xfrm>
        </p:spPr>
        <p:txBody>
          <a:bodyPr/>
          <a:lstStyle/>
          <a:p>
            <a:pPr eaLnBrk="1" hangingPunct="1"/>
            <a:r>
              <a:rPr lang="nl-NL" altLang="nl-NL" sz="2800" b="1" smtClean="0">
                <a:solidFill>
                  <a:srgbClr val="003399"/>
                </a:solidFill>
              </a:rPr>
              <a:t>Risico op overlijden stijgt naarmate de patiënt meer COPD exacerbaties heeft</a:t>
            </a:r>
          </a:p>
        </p:txBody>
      </p:sp>
      <p:pic>
        <p:nvPicPr>
          <p:cNvPr id="41987"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78125"/>
            <a:ext cx="3673475"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1028"/>
          <p:cNvSpPr txBox="1">
            <a:spLocks noChangeArrowheads="1"/>
          </p:cNvSpPr>
          <p:nvPr/>
        </p:nvSpPr>
        <p:spPr bwMode="auto">
          <a:xfrm>
            <a:off x="152400" y="6477000"/>
            <a:ext cx="5181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altLang="nl-NL" sz="1200">
                <a:ea typeface="ＭＳ Ｐゴシック" pitchFamily="34" charset="-128"/>
              </a:rPr>
              <a:t>Soler-Cataluña et al. Thorax 2005;60:925-931</a:t>
            </a: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2624138"/>
            <a:ext cx="313055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2"/>
          <p:cNvSpPr txBox="1">
            <a:spLocks noChangeArrowheads="1"/>
          </p:cNvSpPr>
          <p:nvPr/>
        </p:nvSpPr>
        <p:spPr bwMode="auto">
          <a:xfrm>
            <a:off x="4787900" y="274638"/>
            <a:ext cx="3960813"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altLang="nl-NL" sz="2800" b="1">
                <a:solidFill>
                  <a:srgbClr val="003399"/>
                </a:solidFill>
              </a:rPr>
              <a:t>Hoe meer exacerbaties hoe lager de kwaliteit van leven van een COPD patiënt</a:t>
            </a:r>
          </a:p>
        </p:txBody>
      </p:sp>
    </p:spTree>
    <p:extLst>
      <p:ext uri="{BB962C8B-B14F-4D97-AF65-F5344CB8AC3E}">
        <p14:creationId xmlns:p14="http://schemas.microsoft.com/office/powerpoint/2010/main" val="28085579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l-NL" altLang="nl-NL" sz="2800" b="1" smtClean="0">
                <a:solidFill>
                  <a:schemeClr val="tx1"/>
                </a:solidFill>
              </a:rPr>
              <a:t>Exacerbaties zorgen voor een neerwaartse spiraal</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752600"/>
            <a:ext cx="6256337"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4"/>
          <p:cNvSpPr txBox="1">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altLang="nl-NL" sz="1200"/>
              <a:t>1 Donaldson et al. Thorax 2002;57(10):847-852, 2 Donaldson et al. ERJ 2003;22:931-936, 3 Seemungal et al. AJRCCM 1998;157:1418-1422, 4 Groenewegen et al. Chest 2003;124(2):459-467, 5 Soler-Cataluña et al. Thorax 2005;60:925-931</a:t>
            </a:r>
          </a:p>
        </p:txBody>
      </p:sp>
    </p:spTree>
    <p:extLst>
      <p:ext uri="{BB962C8B-B14F-4D97-AF65-F5344CB8AC3E}">
        <p14:creationId xmlns:p14="http://schemas.microsoft.com/office/powerpoint/2010/main" val="20999339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NL" altLang="nl-NL" sz="2800" b="1" smtClean="0">
                <a:solidFill>
                  <a:schemeClr val="tx1"/>
                </a:solidFill>
              </a:rPr>
              <a:t>Wat is de invloed van COPD symptomen op het dagelijks leven van een COPD-patiënt?</a:t>
            </a:r>
          </a:p>
        </p:txBody>
      </p:sp>
      <p:sp>
        <p:nvSpPr>
          <p:cNvPr id="44035" name="Text Box 4"/>
          <p:cNvSpPr txBox="1">
            <a:spLocks noChangeArrowheads="1"/>
          </p:cNvSpPr>
          <p:nvPr/>
        </p:nvSpPr>
        <p:spPr bwMode="auto">
          <a:xfrm>
            <a:off x="152400" y="6477000"/>
            <a:ext cx="5181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nl-NL" altLang="nl-NL" sz="1200">
                <a:ea typeface="ＭＳ Ｐゴシック" pitchFamily="34" charset="-128"/>
              </a:rPr>
              <a:t>Miravitlles et al. Respiratory Medicine 2007;101:453–460</a:t>
            </a:r>
          </a:p>
        </p:txBody>
      </p:sp>
      <p:pic>
        <p:nvPicPr>
          <p:cNvPr id="4403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098675"/>
            <a:ext cx="81153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37033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0638"/>
            <a:ext cx="5168900"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1237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Chronische</a:t>
            </a:r>
            <a:r>
              <a:rPr lang="en-US" dirty="0" smtClean="0"/>
              <a:t> </a:t>
            </a:r>
            <a:r>
              <a:rPr lang="en-US" dirty="0" err="1" smtClean="0"/>
              <a:t>longaandoeningen</a:t>
            </a:r>
            <a:endParaRPr lang="nl-NL" dirty="0"/>
          </a:p>
        </p:txBody>
      </p:sp>
      <p:sp>
        <p:nvSpPr>
          <p:cNvPr id="3" name="Tijdelijke aanduiding voor inhoud 2"/>
          <p:cNvSpPr>
            <a:spLocks noGrp="1"/>
          </p:cNvSpPr>
          <p:nvPr>
            <p:ph idx="1"/>
          </p:nvPr>
        </p:nvSpPr>
        <p:spPr/>
        <p:txBody>
          <a:bodyPr/>
          <a:lstStyle/>
          <a:p>
            <a:r>
              <a:rPr lang="en-US" dirty="0" err="1" smtClean="0"/>
              <a:t>Longfibrose</a:t>
            </a:r>
            <a:endParaRPr lang="en-US" dirty="0" smtClean="0"/>
          </a:p>
          <a:p>
            <a:pPr lvl="1"/>
            <a:r>
              <a:rPr lang="en-US" dirty="0" err="1" smtClean="0"/>
              <a:t>Bindweefselvorming</a:t>
            </a:r>
            <a:r>
              <a:rPr lang="en-US" dirty="0" smtClean="0"/>
              <a:t> in de </a:t>
            </a:r>
            <a:r>
              <a:rPr lang="en-US" dirty="0" err="1" smtClean="0"/>
              <a:t>longen</a:t>
            </a:r>
            <a:endParaRPr lang="en-US" dirty="0" smtClean="0"/>
          </a:p>
          <a:p>
            <a:pPr lvl="1"/>
            <a:r>
              <a:rPr lang="en-US" dirty="0" err="1" smtClean="0"/>
              <a:t>Begint</a:t>
            </a:r>
            <a:r>
              <a:rPr lang="en-US" dirty="0" smtClean="0"/>
              <a:t> met </a:t>
            </a:r>
            <a:r>
              <a:rPr lang="en-US" dirty="0" err="1" smtClean="0"/>
              <a:t>ontstekingsreactie</a:t>
            </a:r>
            <a:r>
              <a:rPr lang="en-US" dirty="0" smtClean="0"/>
              <a:t> </a:t>
            </a:r>
            <a:r>
              <a:rPr lang="en-US" dirty="0" err="1" smtClean="0"/>
              <a:t>longblaasjes</a:t>
            </a:r>
            <a:endParaRPr lang="en-US" dirty="0" smtClean="0"/>
          </a:p>
          <a:p>
            <a:pPr lvl="1"/>
            <a:r>
              <a:rPr lang="en-US" dirty="0" smtClean="0"/>
              <a:t>Wand </a:t>
            </a:r>
            <a:r>
              <a:rPr lang="en-US" dirty="0" err="1" smtClean="0"/>
              <a:t>verdikt</a:t>
            </a:r>
            <a:r>
              <a:rPr lang="en-US" dirty="0" smtClean="0"/>
              <a:t>, O</a:t>
            </a:r>
            <a:r>
              <a:rPr lang="en-US" sz="1800" dirty="0" smtClean="0"/>
              <a:t>2</a:t>
            </a:r>
            <a:r>
              <a:rPr lang="en-US" dirty="0" smtClean="0"/>
              <a:t> </a:t>
            </a:r>
            <a:r>
              <a:rPr lang="en-US" dirty="0" err="1" smtClean="0"/>
              <a:t>opname</a:t>
            </a:r>
            <a:r>
              <a:rPr lang="en-US" dirty="0" smtClean="0"/>
              <a:t> </a:t>
            </a:r>
            <a:r>
              <a:rPr lang="en-US" dirty="0" err="1" smtClean="0"/>
              <a:t>verslechtert</a:t>
            </a:r>
            <a:endParaRPr lang="en-US" dirty="0" smtClean="0"/>
          </a:p>
          <a:p>
            <a:pPr lvl="1"/>
            <a:r>
              <a:rPr lang="en-US" dirty="0" err="1" smtClean="0"/>
              <a:t>Afname</a:t>
            </a:r>
            <a:r>
              <a:rPr lang="en-US" dirty="0" smtClean="0"/>
              <a:t> </a:t>
            </a:r>
            <a:r>
              <a:rPr lang="en-US" dirty="0" err="1" smtClean="0"/>
              <a:t>longinhoud</a:t>
            </a:r>
            <a:endParaRPr lang="en-US" dirty="0" smtClean="0"/>
          </a:p>
          <a:p>
            <a:pPr lvl="1"/>
            <a:r>
              <a:rPr lang="en-US" dirty="0" err="1" smtClean="0"/>
              <a:t>Herstel</a:t>
            </a:r>
            <a:r>
              <a:rPr lang="en-US" dirty="0" smtClean="0"/>
              <a:t> </a:t>
            </a:r>
            <a:r>
              <a:rPr lang="en-US" dirty="0" err="1" smtClean="0"/>
              <a:t>onmogelijk</a:t>
            </a:r>
            <a:endParaRPr lang="en-US" dirty="0" smtClean="0"/>
          </a:p>
          <a:p>
            <a:pPr marL="0" indent="0">
              <a:buNone/>
            </a:pPr>
            <a:endParaRPr lang="en-US" dirty="0" smtClean="0"/>
          </a:p>
          <a:p>
            <a:endParaRPr lang="nl-NL" dirty="0"/>
          </a:p>
        </p:txBody>
      </p:sp>
    </p:spTree>
    <p:extLst>
      <p:ext uri="{BB962C8B-B14F-4D97-AF65-F5344CB8AC3E}">
        <p14:creationId xmlns:p14="http://schemas.microsoft.com/office/powerpoint/2010/main" val="33210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Inhalatie schadelijke stoffen (asbest, steenwol e.a.)</a:t>
            </a:r>
          </a:p>
          <a:p>
            <a:r>
              <a:rPr lang="nl-NL" dirty="0" smtClean="0"/>
              <a:t>Infecties die chronische schade aan longen veroorzaken (legionella, TBC)</a:t>
            </a:r>
          </a:p>
          <a:p>
            <a:r>
              <a:rPr lang="nl-NL" dirty="0" smtClean="0"/>
              <a:t>Vaak inhalatie organische stoffen (schimmels uit hooi, deeltjes van vogelpoep of huidschilfers)</a:t>
            </a:r>
          </a:p>
          <a:p>
            <a:r>
              <a:rPr lang="nl-NL" dirty="0" smtClean="0"/>
              <a:t>Bestraling borstkas</a:t>
            </a:r>
          </a:p>
          <a:p>
            <a:r>
              <a:rPr lang="nl-NL" dirty="0" smtClean="0"/>
              <a:t>Auto-immuunziekten</a:t>
            </a:r>
          </a:p>
          <a:p>
            <a:r>
              <a:rPr lang="nl-NL" dirty="0" smtClean="0"/>
              <a:t>Erfelijk</a:t>
            </a:r>
          </a:p>
          <a:p>
            <a:endParaRPr lang="nl-NL" dirty="0"/>
          </a:p>
        </p:txBody>
      </p:sp>
    </p:spTree>
    <p:extLst>
      <p:ext uri="{BB962C8B-B14F-4D97-AF65-F5344CB8AC3E}">
        <p14:creationId xmlns:p14="http://schemas.microsoft.com/office/powerpoint/2010/main" val="24928892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Symptomen</a:t>
            </a:r>
            <a:endParaRPr lang="nl-NL" dirty="0"/>
          </a:p>
        </p:txBody>
      </p:sp>
      <p:sp>
        <p:nvSpPr>
          <p:cNvPr id="3" name="Tijdelijke aanduiding voor inhoud 2"/>
          <p:cNvSpPr>
            <a:spLocks noGrp="1"/>
          </p:cNvSpPr>
          <p:nvPr>
            <p:ph idx="1"/>
          </p:nvPr>
        </p:nvSpPr>
        <p:spPr/>
        <p:txBody>
          <a:bodyPr/>
          <a:lstStyle/>
          <a:p>
            <a:r>
              <a:rPr lang="nl-NL" dirty="0" err="1" smtClean="0"/>
              <a:t>Dyspnoe</a:t>
            </a:r>
            <a:endParaRPr lang="nl-NL" dirty="0" smtClean="0"/>
          </a:p>
          <a:p>
            <a:r>
              <a:rPr lang="nl-NL" dirty="0" smtClean="0"/>
              <a:t>Droge hoest</a:t>
            </a:r>
          </a:p>
          <a:p>
            <a:r>
              <a:rPr lang="nl-NL" dirty="0" smtClean="0"/>
              <a:t>Weinig energie</a:t>
            </a:r>
          </a:p>
          <a:p>
            <a:r>
              <a:rPr lang="nl-NL" dirty="0" smtClean="0"/>
              <a:t>Trommelstokvingers</a:t>
            </a:r>
          </a:p>
          <a:p>
            <a:endParaRPr lang="nl-NL" dirty="0"/>
          </a:p>
        </p:txBody>
      </p:sp>
    </p:spTree>
    <p:extLst>
      <p:ext uri="{BB962C8B-B14F-4D97-AF65-F5344CB8AC3E}">
        <p14:creationId xmlns:p14="http://schemas.microsoft.com/office/powerpoint/2010/main" val="39680606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Diagnose / Behandeling</a:t>
            </a:r>
            <a:endParaRPr lang="nl-NL" dirty="0"/>
          </a:p>
        </p:txBody>
      </p:sp>
      <p:sp>
        <p:nvSpPr>
          <p:cNvPr id="3" name="Tijdelijke aanduiding voor inhoud 2"/>
          <p:cNvSpPr>
            <a:spLocks noGrp="1"/>
          </p:cNvSpPr>
          <p:nvPr>
            <p:ph idx="1"/>
          </p:nvPr>
        </p:nvSpPr>
        <p:spPr/>
        <p:txBody>
          <a:bodyPr/>
          <a:lstStyle/>
          <a:p>
            <a:r>
              <a:rPr lang="nl-NL" dirty="0" smtClean="0"/>
              <a:t>X-thorax</a:t>
            </a:r>
          </a:p>
          <a:p>
            <a:r>
              <a:rPr lang="nl-NL" dirty="0" smtClean="0"/>
              <a:t>Functieonderzoek</a:t>
            </a:r>
          </a:p>
          <a:p>
            <a:endParaRPr lang="nl-NL" dirty="0"/>
          </a:p>
          <a:p>
            <a:r>
              <a:rPr lang="nl-NL" dirty="0" smtClean="0"/>
              <a:t>Ontstekingsremmers</a:t>
            </a:r>
          </a:p>
          <a:p>
            <a:r>
              <a:rPr lang="nl-NL" dirty="0" err="1" smtClean="0"/>
              <a:t>Afweeronderdrukkende</a:t>
            </a:r>
            <a:r>
              <a:rPr lang="nl-NL" dirty="0" smtClean="0"/>
              <a:t> medicatie</a:t>
            </a:r>
          </a:p>
          <a:p>
            <a:r>
              <a:rPr lang="nl-NL" dirty="0" smtClean="0"/>
              <a:t>Antibiotica bij dreigende ontsteking</a:t>
            </a:r>
          </a:p>
          <a:p>
            <a:r>
              <a:rPr lang="nl-NL" dirty="0" smtClean="0"/>
              <a:t>O</a:t>
            </a:r>
            <a:r>
              <a:rPr lang="nl-NL" sz="1600" dirty="0" smtClean="0"/>
              <a:t>2</a:t>
            </a:r>
            <a:r>
              <a:rPr lang="nl-NL" dirty="0" smtClean="0"/>
              <a:t> toediening</a:t>
            </a:r>
            <a:endParaRPr lang="nl-NL" dirty="0"/>
          </a:p>
        </p:txBody>
      </p:sp>
    </p:spTree>
    <p:extLst>
      <p:ext uri="{BB962C8B-B14F-4D97-AF65-F5344CB8AC3E}">
        <p14:creationId xmlns:p14="http://schemas.microsoft.com/office/powerpoint/2010/main" val="168473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Astma </a:t>
            </a:r>
            <a:endParaRPr lang="nl-NL" dirty="0"/>
          </a:p>
        </p:txBody>
      </p:sp>
      <p:sp>
        <p:nvSpPr>
          <p:cNvPr id="3" name="Tijdelijke aanduiding voor inhoud 2"/>
          <p:cNvSpPr>
            <a:spLocks noGrp="1"/>
          </p:cNvSpPr>
          <p:nvPr>
            <p:ph idx="1"/>
          </p:nvPr>
        </p:nvSpPr>
        <p:spPr>
          <a:xfrm>
            <a:off x="457200" y="1600200"/>
            <a:ext cx="8507288" cy="4525963"/>
          </a:xfrm>
        </p:spPr>
        <p:txBody>
          <a:bodyPr/>
          <a:lstStyle/>
          <a:p>
            <a:r>
              <a:rPr lang="nl-NL" dirty="0" smtClean="0"/>
              <a:t>Oorzaak</a:t>
            </a:r>
          </a:p>
          <a:p>
            <a:pPr lvl="1"/>
            <a:r>
              <a:rPr lang="nl-NL" dirty="0" smtClean="0"/>
              <a:t>Allergisch (atopisch): reactie op allergenen</a:t>
            </a:r>
            <a:endParaRPr lang="nl-NL" dirty="0"/>
          </a:p>
          <a:p>
            <a:pPr lvl="1"/>
            <a:r>
              <a:rPr lang="nl-NL" dirty="0"/>
              <a:t>Niet </a:t>
            </a:r>
            <a:r>
              <a:rPr lang="nl-NL" dirty="0" smtClean="0"/>
              <a:t>allergisch (intrinsiek): niet allergisch-astma</a:t>
            </a:r>
            <a:endParaRPr lang="nl-NL" dirty="0"/>
          </a:p>
          <a:p>
            <a:pPr lvl="1"/>
            <a:r>
              <a:rPr lang="nl-NL" dirty="0" smtClean="0"/>
              <a:t>Inspanningsastma: inspanning: </a:t>
            </a:r>
            <a:r>
              <a:rPr lang="nl-NL" dirty="0" err="1" smtClean="0"/>
              <a:t>lich</a:t>
            </a:r>
            <a:r>
              <a:rPr lang="nl-NL" dirty="0" smtClean="0"/>
              <a:t>, stress, emoties</a:t>
            </a:r>
          </a:p>
          <a:p>
            <a:pPr lvl="1"/>
            <a:r>
              <a:rPr lang="nl-NL" dirty="0" smtClean="0"/>
              <a:t>Beroep: chemische stoffen</a:t>
            </a:r>
            <a:endParaRPr lang="nl-NL" dirty="0"/>
          </a:p>
          <a:p>
            <a:pPr marL="0" indent="0">
              <a:buNone/>
            </a:pPr>
            <a:endParaRPr lang="nl-NL" dirty="0" smtClean="0"/>
          </a:p>
        </p:txBody>
      </p:sp>
    </p:spTree>
    <p:extLst>
      <p:ext uri="{BB962C8B-B14F-4D97-AF65-F5344CB8AC3E}">
        <p14:creationId xmlns:p14="http://schemas.microsoft.com/office/powerpoint/2010/main" val="539143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sch">
  <a:themeElements>
    <a:clrScheme name="Technisch">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sch">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sch">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222</TotalTime>
  <Words>2788</Words>
  <Application>Microsoft Office PowerPoint</Application>
  <PresentationFormat>Diavoorstelling (4:3)</PresentationFormat>
  <Paragraphs>579</Paragraphs>
  <Slides>88</Slides>
  <Notes>5</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88</vt:i4>
      </vt:variant>
    </vt:vector>
  </HeadingPairs>
  <TitlesOfParts>
    <vt:vector size="91" baseType="lpstr">
      <vt:lpstr>Technisch</vt:lpstr>
      <vt:lpstr>Photo Editor-foto</vt:lpstr>
      <vt:lpstr>Photo Editor Photo</vt:lpstr>
      <vt:lpstr>Zorgvragers  met chronische longaandoeningen</vt:lpstr>
      <vt:lpstr>Normale ademhaling</vt:lpstr>
      <vt:lpstr>PowerPoint-presentatie</vt:lpstr>
      <vt:lpstr>PowerPoint-presentatie</vt:lpstr>
      <vt:lpstr>PowerPoint-presentatie</vt:lpstr>
      <vt:lpstr>PowerPoint-presentatie</vt:lpstr>
      <vt:lpstr>PowerPoint-presentatie</vt:lpstr>
      <vt:lpstr>Ziektebeelden chron. Longaand.</vt:lpstr>
      <vt:lpstr>Astma </vt:lpstr>
      <vt:lpstr>Symptomen</vt:lpstr>
      <vt:lpstr>Exacerbatie </vt:lpstr>
      <vt:lpstr>COPD</vt:lpstr>
      <vt:lpstr>Oorzaken </vt:lpstr>
      <vt:lpstr>COPD</vt:lpstr>
      <vt:lpstr>Symptomen </vt:lpstr>
      <vt:lpstr>Verschil astma – COPD </vt:lpstr>
      <vt:lpstr>Onderzoek - diagnose</vt:lpstr>
      <vt:lpstr>Behandeling</vt:lpstr>
      <vt:lpstr>Longfibrose </vt:lpstr>
      <vt:lpstr>Oorzaken</vt:lpstr>
      <vt:lpstr>Symptomen </vt:lpstr>
      <vt:lpstr>Onderzoek - diagnose</vt:lpstr>
      <vt:lpstr>Opdracht 1</vt:lpstr>
      <vt:lpstr>Opdracht 2</vt:lpstr>
      <vt:lpstr>Longaandoeningen</vt:lpstr>
      <vt:lpstr>Acute longaandoeningen</vt:lpstr>
      <vt:lpstr>Gevolgen</vt:lpstr>
      <vt:lpstr>H13 Infectieziekten longen</vt:lpstr>
      <vt:lpstr>Acute longaandoeningen</vt:lpstr>
      <vt:lpstr>Acute longaandoeningen</vt:lpstr>
      <vt:lpstr>PowerPoint-presentatie</vt:lpstr>
      <vt:lpstr>PowerPoint-presentatie</vt:lpstr>
      <vt:lpstr>Biodoen ademhaling en gaswisseling</vt:lpstr>
      <vt:lpstr>Tuberculose</vt:lpstr>
      <vt:lpstr>Voorkomen</vt:lpstr>
      <vt:lpstr>PowerPoint-presentatie</vt:lpstr>
      <vt:lpstr>PowerPoint-presentatie</vt:lpstr>
      <vt:lpstr>Longtuberculose</vt:lpstr>
      <vt:lpstr>PowerPoint-presentatie</vt:lpstr>
      <vt:lpstr>PowerPoint-presentatie</vt:lpstr>
      <vt:lpstr>PowerPoint-presentatie</vt:lpstr>
      <vt:lpstr>Behandeling / preventie</vt:lpstr>
      <vt:lpstr>PowerPoint-presentatie</vt:lpstr>
      <vt:lpstr>PowerPoint-presentatie</vt:lpstr>
      <vt:lpstr>Verloop</vt:lpstr>
      <vt:lpstr>Verloop</vt:lpstr>
      <vt:lpstr>Vormen</vt:lpstr>
      <vt:lpstr>Acute longaandoeningen</vt:lpstr>
      <vt:lpstr>Zorgvragers met chronische aandoeningen aan longen en luchtwegen</vt:lpstr>
      <vt:lpstr>Chronische longaandoeningen</vt:lpstr>
      <vt:lpstr>Chronische longaandoeningen</vt:lpstr>
      <vt:lpstr>Symptomen Astma bronchiale</vt:lpstr>
      <vt:lpstr>Symptomen Astmatische Bronchitis</vt:lpstr>
      <vt:lpstr>PowerPoint-presentatie</vt:lpstr>
      <vt:lpstr>Oorzaak</vt:lpstr>
      <vt:lpstr>PowerPoint-presentatie</vt:lpstr>
      <vt:lpstr>Astma</vt:lpstr>
      <vt:lpstr>Astma behandeling</vt:lpstr>
      <vt:lpstr>PowerPoint-presentatie</vt:lpstr>
      <vt:lpstr>GINA Classificatie van Ernst van Astma </vt:lpstr>
      <vt:lpstr>PowerPoint-presentatie</vt:lpstr>
      <vt:lpstr>Chronische longaandoeningen</vt:lpstr>
      <vt:lpstr>COPD: symptomen</vt:lpstr>
      <vt:lpstr>Wereldwijd: COPD de enige doodsoorzaak die blijft stijgen</vt:lpstr>
      <vt:lpstr>Chronische bronchitis</vt:lpstr>
      <vt:lpstr>Spirometrie - Flowvolume curve</vt:lpstr>
      <vt:lpstr>COPD per leeftijd</vt:lpstr>
      <vt:lpstr>COPD per leeftijd en rookstatus</vt:lpstr>
      <vt:lpstr>Wat gebeurt er bij astma en COPD? </vt:lpstr>
      <vt:lpstr>Chronische Bronchitis</vt:lpstr>
      <vt:lpstr>Chronische Bronchitis - oorzaken</vt:lpstr>
      <vt:lpstr>Chronische bronchitis</vt:lpstr>
      <vt:lpstr>Longemfyseem</vt:lpstr>
      <vt:lpstr>Behandeling</vt:lpstr>
      <vt:lpstr>PowerPoint-presentatie</vt:lpstr>
      <vt:lpstr>Obstructief Emfyseem</vt:lpstr>
      <vt:lpstr>Longemfyseem: risicofactoren</vt:lpstr>
      <vt:lpstr>PowerPoint-presentatie</vt:lpstr>
      <vt:lpstr>Waarom is behandelen en voorkómen van exacerbaties van COPD patiënten zo belangrijk?</vt:lpstr>
      <vt:lpstr>PowerPoint-presentatie</vt:lpstr>
      <vt:lpstr>Risico op overlijden stijgt naarmate de patiënt meer COPD exacerbaties heeft</vt:lpstr>
      <vt:lpstr>Exacerbaties zorgen voor een neerwaartse spiraal</vt:lpstr>
      <vt:lpstr>Wat is de invloed van COPD symptomen op het dagelijks leven van een COPD-patiënt?</vt:lpstr>
      <vt:lpstr>PowerPoint-presentatie</vt:lpstr>
      <vt:lpstr>Chronische longaandoeningen</vt:lpstr>
      <vt:lpstr>Oorzaken</vt:lpstr>
      <vt:lpstr>Symptomen</vt:lpstr>
      <vt:lpstr>Diagnose / Behandeling</vt:lpstr>
    </vt:vector>
  </TitlesOfParts>
  <Company>Noorderpoort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Zorgvragers met chronische aandoeningen aan longen en luchtwegen</dc:title>
  <dc:creator>Drenth,G.</dc:creator>
  <cp:lastModifiedBy>E.H. Scheltens-Flink</cp:lastModifiedBy>
  <cp:revision>26</cp:revision>
  <dcterms:created xsi:type="dcterms:W3CDTF">2015-04-20T11:52:06Z</dcterms:created>
  <dcterms:modified xsi:type="dcterms:W3CDTF">2016-12-05T07:55:57Z</dcterms:modified>
</cp:coreProperties>
</file>